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8" r:id="rId4"/>
    <p:sldId id="266" r:id="rId5"/>
    <p:sldId id="267" r:id="rId6"/>
    <p:sldId id="269" r:id="rId7"/>
    <p:sldId id="270" r:id="rId8"/>
    <p:sldId id="271" r:id="rId9"/>
    <p:sldId id="272" r:id="rId10"/>
    <p:sldId id="273" r:id="rId11"/>
    <p:sldId id="274" r:id="rId12"/>
    <p:sldId id="275" r:id="rId13"/>
    <p:sldId id="27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8029"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3000">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10" name="Прямоугольник 9"/>
          <p:cNvSpPr/>
          <p:nvPr/>
        </p:nvSpPr>
        <p:spPr>
          <a:xfrm>
            <a:off x="395536" y="260649"/>
            <a:ext cx="8568952" cy="2585323"/>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15366" name="Picture 6" descr="http://bigslide.ru/images/37/36111/960/img0.jpg"/>
          <p:cNvPicPr>
            <a:picLocks noChangeAspect="1" noChangeArrowheads="1"/>
          </p:cNvPicPr>
          <p:nvPr/>
        </p:nvPicPr>
        <p:blipFill>
          <a:blip r:embed="rId2" cstate="print"/>
          <a:srcRect/>
          <a:stretch>
            <a:fillRect/>
          </a:stretch>
        </p:blipFill>
        <p:spPr bwMode="auto">
          <a:xfrm>
            <a:off x="0" y="836712"/>
            <a:ext cx="9144000" cy="6021288"/>
          </a:xfrm>
          <a:prstGeom prst="rect">
            <a:avLst/>
          </a:prstGeom>
          <a:noFill/>
        </p:spPr>
      </p:pic>
      <p:sp>
        <p:nvSpPr>
          <p:cNvPr id="13" name="Заголовок 12"/>
          <p:cNvSpPr>
            <a:spLocks noGrp="1"/>
          </p:cNvSpPr>
          <p:nvPr>
            <p:ph type="title"/>
          </p:nvPr>
        </p:nvSpPr>
        <p:spPr>
          <a:xfrm>
            <a:off x="457200" y="0"/>
            <a:ext cx="8229600" cy="908720"/>
          </a:xfrm>
        </p:spPr>
        <p:txBody>
          <a:bodyPr>
            <a:normAutofit fontScale="90000"/>
          </a:bodyPr>
          <a:lstStyle/>
          <a:p>
            <a:r>
              <a:rPr lang="ru-RU" sz="2800" i="1" dirty="0" smtClean="0">
                <a:solidFill>
                  <a:schemeClr val="accent1">
                    <a:lumMod val="75000"/>
                  </a:schemeClr>
                </a:solidFill>
                <a:latin typeface="Arial Black" panose="020B0A04020102020204" pitchFamily="34" charset="0"/>
              </a:rPr>
              <a:t>Путешествие с семьей Ромы </a:t>
            </a:r>
            <a:r>
              <a:rPr lang="ru-RU" sz="2800" i="1" dirty="0" err="1" smtClean="0">
                <a:solidFill>
                  <a:schemeClr val="accent1">
                    <a:lumMod val="75000"/>
                  </a:schemeClr>
                </a:solidFill>
                <a:latin typeface="Arial Black" panose="020B0A04020102020204" pitchFamily="34" charset="0"/>
              </a:rPr>
              <a:t>Аввакумова</a:t>
            </a:r>
            <a:endParaRPr lang="ru-RU" sz="2800" i="1" dirty="0">
              <a:solidFill>
                <a:schemeClr val="accent1">
                  <a:lumMod val="75000"/>
                </a:schemeClr>
              </a:solidFill>
              <a:latin typeface="Arial Black" panose="020B0A04020102020204" pitchFamily="34"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1570186"/>
          </a:xfrm>
        </p:spPr>
        <p:txBody>
          <a:bodyPr>
            <a:normAutofit/>
          </a:bodyPr>
          <a:lstStyle/>
          <a:p>
            <a:r>
              <a:rPr lang="ru-RU" sz="2000" b="1" dirty="0" smtClean="0">
                <a:solidFill>
                  <a:schemeClr val="accent1">
                    <a:lumMod val="75000"/>
                  </a:schemeClr>
                </a:solidFill>
              </a:rPr>
              <a:t>Гора Сахарная голова</a:t>
            </a:r>
            <a:r>
              <a:rPr lang="ru-RU" sz="2000" dirty="0" smtClean="0">
                <a:solidFill>
                  <a:schemeClr val="accent1">
                    <a:lumMod val="75000"/>
                  </a:schemeClr>
                </a:solidFill>
              </a:rPr>
              <a:t/>
            </a:r>
            <a:br>
              <a:rPr lang="ru-RU" sz="2000" dirty="0" smtClean="0">
                <a:solidFill>
                  <a:schemeClr val="accent1">
                    <a:lumMod val="75000"/>
                  </a:schemeClr>
                </a:solidFill>
              </a:rPr>
            </a:br>
            <a:r>
              <a:rPr lang="ru-RU" sz="1800" b="1" dirty="0" smtClean="0"/>
              <a:t>Один из символов Рио-де-Жанейро — гора Сахарная голова. Расположенная неподалеку залива </a:t>
            </a:r>
            <a:r>
              <a:rPr lang="ru-RU" sz="1800" b="1" dirty="0" err="1" smtClean="0"/>
              <a:t>Гуанабара</a:t>
            </a:r>
            <a:r>
              <a:rPr lang="ru-RU" sz="1800" b="1" dirty="0" smtClean="0"/>
              <a:t>, эта гора высотой 396 метров является прекрасной смотровой площадкой. Добраться на гору можно пешком, на канатной дороге или по одному из множества альпинистских маршрутов.</a:t>
            </a:r>
            <a:endParaRPr lang="ru-RU" sz="1800" b="1" dirty="0"/>
          </a:p>
        </p:txBody>
      </p:sp>
      <p:pic>
        <p:nvPicPr>
          <p:cNvPr id="44034" name="Picture 2" descr="gora-sakharnaya-golova"/>
          <p:cNvPicPr>
            <a:picLocks noChangeAspect="1" noChangeArrowheads="1"/>
          </p:cNvPicPr>
          <p:nvPr/>
        </p:nvPicPr>
        <p:blipFill>
          <a:blip r:embed="rId2" cstate="print"/>
          <a:srcRect/>
          <a:stretch>
            <a:fillRect/>
          </a:stretch>
        </p:blipFill>
        <p:spPr bwMode="auto">
          <a:xfrm>
            <a:off x="323528" y="2276872"/>
            <a:ext cx="8568952" cy="4362451"/>
          </a:xfrm>
          <a:prstGeom prst="rect">
            <a:avLst/>
          </a:prstGeom>
          <a:noFill/>
        </p:spPr>
      </p:pic>
    </p:spTree>
  </p:cSld>
  <p:clrMapOvr>
    <a:masterClrMapping/>
  </p:clrMapOvr>
  <p:transition spd="med" advTm="3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714202"/>
          </a:xfrm>
        </p:spPr>
        <p:txBody>
          <a:bodyPr>
            <a:noAutofit/>
          </a:bodyPr>
          <a:lstStyle/>
          <a:p>
            <a:pPr fontAlgn="base"/>
            <a:r>
              <a:rPr lang="ru-RU" sz="2000" b="1" dirty="0">
                <a:solidFill>
                  <a:schemeClr val="accent1">
                    <a:lumMod val="75000"/>
                  </a:schemeClr>
                </a:solidFill>
              </a:rPr>
              <a:t>Национальный парк </a:t>
            </a:r>
            <a:r>
              <a:rPr lang="ru-RU" sz="2000" b="1" dirty="0" err="1" smtClean="0">
                <a:solidFill>
                  <a:schemeClr val="accent1">
                    <a:lumMod val="75000"/>
                  </a:schemeClr>
                </a:solidFill>
              </a:rPr>
              <a:t>Ленсойс</a:t>
            </a:r>
            <a:r>
              <a:rPr lang="ru-RU" sz="2000" b="1" dirty="0" smtClean="0">
                <a:solidFill>
                  <a:schemeClr val="accent1">
                    <a:lumMod val="75000"/>
                  </a:schemeClr>
                </a:solidFill>
              </a:rPr>
              <a:t> - </a:t>
            </a:r>
            <a:r>
              <a:rPr lang="ru-RU" sz="2000" b="1" dirty="0" err="1" smtClean="0">
                <a:solidFill>
                  <a:schemeClr val="accent1">
                    <a:lumMod val="75000"/>
                  </a:schemeClr>
                </a:solidFill>
              </a:rPr>
              <a:t>Мараньенсис</a:t>
            </a:r>
            <a:r>
              <a:rPr lang="ru-RU" sz="2000" b="1" dirty="0">
                <a:solidFill>
                  <a:schemeClr val="accent1">
                    <a:lumMod val="75000"/>
                  </a:schemeClr>
                </a:solidFill>
              </a:rPr>
              <a:t/>
            </a:r>
            <a:br>
              <a:rPr lang="ru-RU" sz="2000" b="1" dirty="0">
                <a:solidFill>
                  <a:schemeClr val="accent1">
                    <a:lumMod val="75000"/>
                  </a:schemeClr>
                </a:solidFill>
              </a:rPr>
            </a:br>
            <a:r>
              <a:rPr lang="ru-RU" sz="1800" b="1" dirty="0"/>
              <a:t>Расположенный на северо-востоке страны, Национальный парк </a:t>
            </a:r>
            <a:r>
              <a:rPr lang="ru-RU" sz="1800" b="1" dirty="0" err="1"/>
              <a:t>Ленсойс-Мараньенсис</a:t>
            </a:r>
            <a:r>
              <a:rPr lang="ru-RU" sz="1800" b="1" dirty="0"/>
              <a:t> был основан в 1981 году. Более 1000 км2 парка занимают удивительные песчаные дюны, высота которых составляет около 40 м. После дождей вода образует лагуны, пригодные для купания. </a:t>
            </a:r>
            <a:br>
              <a:rPr lang="ru-RU" sz="1800" b="1" dirty="0"/>
            </a:br>
            <a:endParaRPr lang="ru-RU" sz="1800" b="1" dirty="0"/>
          </a:p>
        </p:txBody>
      </p:sp>
      <p:pic>
        <p:nvPicPr>
          <p:cNvPr id="45058" name="Picture 2" descr="lensojs-maranensis"/>
          <p:cNvPicPr>
            <a:picLocks noChangeAspect="1" noChangeArrowheads="1"/>
          </p:cNvPicPr>
          <p:nvPr/>
        </p:nvPicPr>
        <p:blipFill>
          <a:blip r:embed="rId2" cstate="print"/>
          <a:srcRect/>
          <a:stretch>
            <a:fillRect/>
          </a:stretch>
        </p:blipFill>
        <p:spPr bwMode="auto">
          <a:xfrm>
            <a:off x="467544" y="2276872"/>
            <a:ext cx="8352928" cy="4333875"/>
          </a:xfrm>
          <a:prstGeom prst="rect">
            <a:avLst/>
          </a:prstGeom>
          <a:noFill/>
        </p:spPr>
      </p:pic>
    </p:spTree>
  </p:cSld>
  <p:clrMapOvr>
    <a:masterClrMapping/>
  </p:clrMapOvr>
  <p:transition spd="med" advTm="3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640960" cy="1498178"/>
          </a:xfrm>
        </p:spPr>
        <p:txBody>
          <a:bodyPr>
            <a:normAutofit fontScale="90000"/>
          </a:bodyPr>
          <a:lstStyle/>
          <a:p>
            <a:r>
              <a:rPr lang="ru-RU" sz="1800" dirty="0" smtClean="0"/>
              <a:t> </a:t>
            </a:r>
            <a:r>
              <a:rPr lang="ru-RU" sz="2200" b="1" dirty="0" err="1" smtClean="0">
                <a:solidFill>
                  <a:schemeClr val="accent1">
                    <a:lumMod val="75000"/>
                  </a:schemeClr>
                </a:solidFill>
              </a:rPr>
              <a:t>Маракана</a:t>
            </a:r>
            <a:r>
              <a:rPr lang="ru-RU" sz="2000" dirty="0" smtClean="0"/>
              <a:t/>
            </a:r>
            <a:br>
              <a:rPr lang="ru-RU" sz="2000" dirty="0" smtClean="0"/>
            </a:br>
            <a:r>
              <a:rPr lang="ru-RU" sz="2000" b="1" dirty="0" smtClean="0"/>
              <a:t>Самый вместительный стадион Бразилии, строительство которого было завершено в 1965 году, официально называется Марио </a:t>
            </a:r>
            <a:r>
              <a:rPr lang="ru-RU" sz="2000" b="1" dirty="0" err="1" smtClean="0"/>
              <a:t>Филью</a:t>
            </a:r>
            <a:r>
              <a:rPr lang="ru-RU" sz="2000" b="1" dirty="0" smtClean="0"/>
              <a:t>, в честь знаменитого бразильского спортивного журналиста. Стадион был создан в результате совместной работы 7 лучших архитекторов, а в 1980 году здесь провел службу Иоанн Павел II</a:t>
            </a:r>
            <a:r>
              <a:rPr lang="ru-RU" sz="1800" b="1" dirty="0" smtClean="0"/>
              <a:t>.</a:t>
            </a:r>
            <a:endParaRPr lang="ru-RU" sz="1800" b="1" dirty="0"/>
          </a:p>
        </p:txBody>
      </p:sp>
      <p:pic>
        <p:nvPicPr>
          <p:cNvPr id="46082" name="Picture 2" descr="marakana"/>
          <p:cNvPicPr>
            <a:picLocks noChangeAspect="1" noChangeArrowheads="1"/>
          </p:cNvPicPr>
          <p:nvPr/>
        </p:nvPicPr>
        <p:blipFill>
          <a:blip r:embed="rId2" cstate="print"/>
          <a:srcRect/>
          <a:stretch>
            <a:fillRect/>
          </a:stretch>
        </p:blipFill>
        <p:spPr bwMode="auto">
          <a:xfrm>
            <a:off x="467544" y="1988840"/>
            <a:ext cx="8352928" cy="4619626"/>
          </a:xfrm>
          <a:prstGeom prst="rect">
            <a:avLst/>
          </a:prstGeom>
          <a:noFill/>
        </p:spPr>
      </p:pic>
    </p:spTree>
  </p:cSld>
  <p:clrMapOvr>
    <a:masterClrMapping/>
  </p:clrMapOvr>
  <p:transition spd="med" advTm="3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rmAutofit fontScale="90000"/>
          </a:bodyPr>
          <a:lstStyle/>
          <a:p>
            <a:r>
              <a:rPr lang="ru-RU" sz="2000" b="1" dirty="0">
                <a:solidFill>
                  <a:schemeClr val="accent1">
                    <a:lumMod val="75000"/>
                  </a:schemeClr>
                </a:solidFill>
              </a:rPr>
              <a:t>Бразилия</a:t>
            </a:r>
            <a:r>
              <a:rPr lang="ru-RU" sz="2000" dirty="0">
                <a:solidFill>
                  <a:schemeClr val="accent1">
                    <a:lumMod val="75000"/>
                  </a:schemeClr>
                </a:solidFill>
              </a:rPr>
              <a:t> –</a:t>
            </a:r>
            <a:r>
              <a:rPr lang="ru-RU" sz="2000" dirty="0"/>
              <a:t> </a:t>
            </a:r>
            <a:r>
              <a:rPr lang="ru-RU" sz="2000" b="1" dirty="0"/>
              <a:t>великолепная экзотическая страна с живописными пляжами, </a:t>
            </a:r>
            <a:r>
              <a:rPr lang="ru-RU" sz="2000" b="1" dirty="0" smtClean="0"/>
              <a:t>древними </a:t>
            </a:r>
            <a:r>
              <a:rPr lang="ru-RU" sz="2000" b="1" dirty="0"/>
              <a:t>индейскими традициями и колоритной колониальной архитектурой. Бразилия по праву считается одной из самых развитых стран континента.</a:t>
            </a:r>
            <a:br>
              <a:rPr lang="ru-RU" sz="2000" b="1" dirty="0"/>
            </a:br>
            <a:r>
              <a:rPr lang="ru-RU" sz="1800" b="1" dirty="0" smtClean="0"/>
              <a:t/>
            </a:r>
            <a:br>
              <a:rPr lang="ru-RU" sz="1800" b="1" dirty="0" smtClean="0"/>
            </a:br>
            <a:endParaRPr lang="ru-RU" sz="1800" b="1" dirty="0"/>
          </a:p>
        </p:txBody>
      </p:sp>
      <p:pic>
        <p:nvPicPr>
          <p:cNvPr id="47106" name="Picture 2" descr="https://upload.wikimedia.org/wikipedia/commons/thumb/d/d6/Flag_of_Brazil_%281889-1960%29.svg/1440px-Flag_of_Brazil_%281889-1960%29.svg.png"/>
          <p:cNvPicPr>
            <a:picLocks noChangeAspect="1" noChangeArrowheads="1"/>
          </p:cNvPicPr>
          <p:nvPr/>
        </p:nvPicPr>
        <p:blipFill>
          <a:blip r:embed="rId2" cstate="print"/>
          <a:srcRect/>
          <a:stretch>
            <a:fillRect/>
          </a:stretch>
        </p:blipFill>
        <p:spPr bwMode="auto">
          <a:xfrm>
            <a:off x="179512" y="1700808"/>
            <a:ext cx="8748464" cy="4968552"/>
          </a:xfrm>
          <a:prstGeom prst="rect">
            <a:avLst/>
          </a:prstGeom>
          <a:noFill/>
        </p:spPr>
      </p:pic>
    </p:spTree>
  </p:cSld>
  <p:clrMapOvr>
    <a:masterClrMapping/>
  </p:clrMapOvr>
  <p:transition spd="med" advTm="3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16386" name="Picture 2" descr="https://ds03.infourok.ru/uploads/ex/0ddb/0001f622-0782448f/img2.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ransition spd="med" advTm="3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8784976" cy="3168352"/>
          </a:xfrm>
        </p:spPr>
        <p:txBody>
          <a:bodyPr>
            <a:noAutofit/>
          </a:bodyPr>
          <a:lstStyle/>
          <a:p>
            <a:pPr algn="just"/>
            <a:r>
              <a:rPr lang="ru-RU" sz="1600" b="1" dirty="0" smtClean="0"/>
              <a:t>Сахарная </a:t>
            </a:r>
            <a:r>
              <a:rPr lang="ru-RU" sz="1600" b="1" dirty="0" smtClean="0"/>
              <a:t>голова, водопады Игуасу, загадочный район </a:t>
            </a:r>
            <a:r>
              <a:rPr lang="ru-RU" sz="1600" b="1" dirty="0" err="1" smtClean="0"/>
              <a:t>Амазония</a:t>
            </a:r>
            <a:r>
              <a:rPr lang="ru-RU" sz="1600" b="1" dirty="0" smtClean="0"/>
              <a:t>, королева рек Амазонка, знаменитые на весь мир пляжи </a:t>
            </a:r>
            <a:r>
              <a:rPr lang="ru-RU" sz="1600" b="1" dirty="0" err="1" smtClean="0"/>
              <a:t>Копакабана</a:t>
            </a:r>
            <a:r>
              <a:rPr lang="ru-RU" sz="1600" b="1" dirty="0" smtClean="0"/>
              <a:t>, </a:t>
            </a:r>
            <a:r>
              <a:rPr lang="ru-RU" sz="1600" b="1" dirty="0" err="1" smtClean="0"/>
              <a:t>Леблон</a:t>
            </a:r>
            <a:r>
              <a:rPr lang="ru-RU" sz="1600" b="1" dirty="0" smtClean="0"/>
              <a:t> и </a:t>
            </a:r>
            <a:r>
              <a:rPr lang="ru-RU" sz="1600" b="1" dirty="0" err="1" smtClean="0"/>
              <a:t>Ипанема</a:t>
            </a:r>
            <a:r>
              <a:rPr lang="ru-RU" sz="1600" b="1" dirty="0" smtClean="0"/>
              <a:t>, более 20 национальных парков и заповедников — всё это входит в природную сокровищницу Бразилии.</a:t>
            </a:r>
            <a:br>
              <a:rPr lang="ru-RU" sz="1600" b="1" dirty="0" smtClean="0"/>
            </a:br>
            <a:r>
              <a:rPr lang="ru-RU" sz="1600" b="1" dirty="0" smtClean="0"/>
              <a:t>Особенную популярность снискал себе таинственный район </a:t>
            </a:r>
            <a:r>
              <a:rPr lang="ru-RU" sz="1600" b="1" dirty="0" err="1" smtClean="0"/>
              <a:t>Амазонии</a:t>
            </a:r>
            <a:r>
              <a:rPr lang="ru-RU" sz="1600" b="1" dirty="0" smtClean="0"/>
              <a:t>. Занимающий треть территории страны, он является, только представьте себе, главными «лёгкими» нашей планеты! Амазонские джунгли производят более 50 % кислорода, которым дышат не только бразильцы, но и добрая половина человечества. Почему же их называют не иначе, как загадочными и таинственными? Да потому что лишь 30 % произрастающих здесь растений и деревьев изучено учёными. Здесь обитают уникальные животные и млекопитающие, которых больше не встретить нигде на планете. К ним относится гигантская </a:t>
            </a:r>
            <a:r>
              <a:rPr lang="ru-RU" sz="1600" b="1" dirty="0" err="1" smtClean="0"/>
              <a:t>капибара</a:t>
            </a:r>
            <a:r>
              <a:rPr lang="ru-RU" sz="1600" b="1" dirty="0" smtClean="0"/>
              <a:t> — грызун ростом с собаку, игрунки — малюсенькие обезьянки весом менее 100 граммов, водяной удав анаконда длиной до 12 метров.</a:t>
            </a:r>
            <a:endParaRPr lang="ru-RU" sz="1600" b="1" dirty="0"/>
          </a:p>
        </p:txBody>
      </p:sp>
      <p:pic>
        <p:nvPicPr>
          <p:cNvPr id="39938" name="Picture 2" descr="https://static.tonkosti.ru/tonkosti/table_img/g83/d3d3/55418113.jpg"/>
          <p:cNvPicPr>
            <a:picLocks noChangeAspect="1" noChangeArrowheads="1"/>
          </p:cNvPicPr>
          <p:nvPr/>
        </p:nvPicPr>
        <p:blipFill>
          <a:blip r:embed="rId2" cstate="print"/>
          <a:srcRect/>
          <a:stretch>
            <a:fillRect/>
          </a:stretch>
        </p:blipFill>
        <p:spPr bwMode="auto">
          <a:xfrm>
            <a:off x="395536" y="3645024"/>
            <a:ext cx="8424936" cy="3024336"/>
          </a:xfrm>
          <a:prstGeom prst="rect">
            <a:avLst/>
          </a:prstGeom>
          <a:noFill/>
        </p:spPr>
      </p:pic>
      <p:sp>
        <p:nvSpPr>
          <p:cNvPr id="3" name="TextBox 2"/>
          <p:cNvSpPr txBox="1"/>
          <p:nvPr/>
        </p:nvSpPr>
        <p:spPr>
          <a:xfrm>
            <a:off x="280658" y="-41032"/>
            <a:ext cx="8856984" cy="1323439"/>
          </a:xfrm>
          <a:prstGeom prst="rect">
            <a:avLst/>
          </a:prstGeom>
          <a:noFill/>
        </p:spPr>
        <p:txBody>
          <a:bodyPr wrap="square" rtlCol="0">
            <a:spAutoFit/>
          </a:bodyPr>
          <a:lstStyle/>
          <a:p>
            <a:pPr algn="ctr"/>
            <a:endParaRPr lang="ru-RU" sz="2000" b="1" dirty="0" smtClean="0">
              <a:solidFill>
                <a:schemeClr val="accent1">
                  <a:lumMod val="75000"/>
                </a:schemeClr>
              </a:solidFill>
            </a:endParaRPr>
          </a:p>
          <a:p>
            <a:pPr algn="ctr"/>
            <a:r>
              <a:rPr lang="ru-RU" sz="2000" b="1" dirty="0" smtClean="0">
                <a:solidFill>
                  <a:schemeClr val="accent1">
                    <a:lumMod val="75000"/>
                  </a:schemeClr>
                </a:solidFill>
              </a:rPr>
              <a:t>Природные </a:t>
            </a:r>
            <a:r>
              <a:rPr lang="ru-RU" sz="2000" b="1" dirty="0">
                <a:solidFill>
                  <a:schemeClr val="accent1">
                    <a:lumMod val="75000"/>
                  </a:schemeClr>
                </a:solidFill>
              </a:rPr>
              <a:t>достопримечательности Бразилии</a:t>
            </a:r>
            <a:br>
              <a:rPr lang="ru-RU" sz="2000" b="1" dirty="0">
                <a:solidFill>
                  <a:schemeClr val="accent1">
                    <a:lumMod val="75000"/>
                  </a:schemeClr>
                </a:solidFill>
              </a:rPr>
            </a:br>
            <a:r>
              <a:rPr lang="ru-RU" sz="2000" b="1" dirty="0">
                <a:solidFill>
                  <a:schemeClr val="accent1">
                    <a:lumMod val="75000"/>
                  </a:schemeClr>
                </a:solidFill>
              </a:rPr>
              <a:t/>
            </a:r>
            <a:br>
              <a:rPr lang="ru-RU" sz="2000" b="1" dirty="0">
                <a:solidFill>
                  <a:schemeClr val="accent1">
                    <a:lumMod val="75000"/>
                  </a:schemeClr>
                </a:solidFill>
              </a:rPr>
            </a:br>
            <a:endParaRPr lang="ru-RU" sz="2000" dirty="0"/>
          </a:p>
        </p:txBody>
      </p:sp>
    </p:spTree>
  </p:cSld>
  <p:clrMapOvr>
    <a:masterClrMapping/>
  </p:clrMapOvr>
  <p:transition spd="med" advTm="3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pic>
        <p:nvPicPr>
          <p:cNvPr id="36866" name="Picture 2" descr="statuya-khrista-iskupitelya"/>
          <p:cNvPicPr>
            <a:picLocks noChangeAspect="1" noChangeArrowheads="1"/>
          </p:cNvPicPr>
          <p:nvPr/>
        </p:nvPicPr>
        <p:blipFill>
          <a:blip r:embed="rId2" cstate="print"/>
          <a:srcRect/>
          <a:stretch>
            <a:fillRect/>
          </a:stretch>
        </p:blipFill>
        <p:spPr bwMode="auto">
          <a:xfrm>
            <a:off x="251520" y="1628800"/>
            <a:ext cx="8712968" cy="5040560"/>
          </a:xfrm>
          <a:prstGeom prst="rect">
            <a:avLst/>
          </a:prstGeom>
          <a:noFill/>
        </p:spPr>
      </p:pic>
      <p:sp>
        <p:nvSpPr>
          <p:cNvPr id="5" name="Заголовок 4"/>
          <p:cNvSpPr>
            <a:spLocks noGrp="1"/>
          </p:cNvSpPr>
          <p:nvPr>
            <p:ph type="title"/>
          </p:nvPr>
        </p:nvSpPr>
        <p:spPr>
          <a:xfrm>
            <a:off x="107504" y="260648"/>
            <a:ext cx="8856984" cy="1143000"/>
          </a:xfrm>
        </p:spPr>
        <p:txBody>
          <a:bodyPr>
            <a:noAutofit/>
          </a:bodyPr>
          <a:lstStyle/>
          <a:p>
            <a:r>
              <a:rPr lang="ru-RU" sz="2000" b="1" dirty="0" smtClean="0">
                <a:solidFill>
                  <a:schemeClr val="accent1">
                    <a:lumMod val="75000"/>
                  </a:schemeClr>
                </a:solidFill>
              </a:rPr>
              <a:t>Статуя Христа-Искупителя</a:t>
            </a:r>
            <a:r>
              <a:rPr lang="ru-RU" sz="2000" dirty="0" smtClean="0">
                <a:solidFill>
                  <a:schemeClr val="accent1">
                    <a:lumMod val="75000"/>
                  </a:schemeClr>
                </a:solidFill>
              </a:rPr>
              <a:t/>
            </a:r>
            <a:br>
              <a:rPr lang="ru-RU" sz="2000" dirty="0" smtClean="0">
                <a:solidFill>
                  <a:schemeClr val="accent1">
                    <a:lumMod val="75000"/>
                  </a:schemeClr>
                </a:solidFill>
              </a:rPr>
            </a:br>
            <a:r>
              <a:rPr lang="ru-RU" sz="1800" b="1" dirty="0" smtClean="0">
                <a:solidFill>
                  <a:schemeClr val="tx1">
                    <a:lumMod val="95000"/>
                    <a:lumOff val="5000"/>
                  </a:schemeClr>
                </a:solidFill>
              </a:rPr>
              <a:t>Одно из семи «новых чудес света», монумент Христа Спасителя, находится в Рио-де-Жанейро. Это визитная карточка города, а также популярная туристическая достопримечательность. Монумент был открыт в 1931 году, а в 1965 папа Павел VI повторно освятил статую Христа Спасителя</a:t>
            </a:r>
            <a:r>
              <a:rPr lang="ru-RU" sz="1800" b="1" dirty="0" smtClean="0">
                <a:solidFill>
                  <a:srgbClr val="FFFF00"/>
                </a:solidFill>
              </a:rPr>
              <a:t>.</a:t>
            </a:r>
            <a:endParaRPr lang="ru-RU" sz="1800" b="1" dirty="0">
              <a:solidFill>
                <a:srgbClr val="FFFF00"/>
              </a:solidFill>
            </a:endParaRPr>
          </a:p>
        </p:txBody>
      </p:sp>
    </p:spTree>
  </p:cSld>
  <p:clrMapOvr>
    <a:masterClrMapping/>
  </p:clrMapOvr>
  <p:transition spd="med" advTm="3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37890" name="Picture 2" descr="pantanal"/>
          <p:cNvPicPr>
            <a:picLocks noChangeAspect="1" noChangeArrowheads="1"/>
          </p:cNvPicPr>
          <p:nvPr/>
        </p:nvPicPr>
        <p:blipFill>
          <a:blip r:embed="rId2" cstate="print"/>
          <a:srcRect/>
          <a:stretch>
            <a:fillRect/>
          </a:stretch>
        </p:blipFill>
        <p:spPr bwMode="auto">
          <a:xfrm>
            <a:off x="179512" y="2060848"/>
            <a:ext cx="8712968" cy="4608512"/>
          </a:xfrm>
          <a:prstGeom prst="rect">
            <a:avLst/>
          </a:prstGeom>
          <a:noFill/>
        </p:spPr>
      </p:pic>
      <p:sp>
        <p:nvSpPr>
          <p:cNvPr id="4" name="Заголовок 3"/>
          <p:cNvSpPr>
            <a:spLocks noGrp="1"/>
          </p:cNvSpPr>
          <p:nvPr>
            <p:ph type="title"/>
          </p:nvPr>
        </p:nvSpPr>
        <p:spPr>
          <a:xfrm>
            <a:off x="179512" y="332656"/>
            <a:ext cx="8964488" cy="2160240"/>
          </a:xfrm>
        </p:spPr>
        <p:txBody>
          <a:bodyPr>
            <a:normAutofit/>
          </a:bodyPr>
          <a:lstStyle/>
          <a:p>
            <a:pPr fontAlgn="base"/>
            <a:r>
              <a:rPr lang="ru-RU" sz="2000" b="1" dirty="0" err="1">
                <a:solidFill>
                  <a:schemeClr val="accent1">
                    <a:lumMod val="75000"/>
                  </a:schemeClr>
                </a:solidFill>
              </a:rPr>
              <a:t>Пантанал</a:t>
            </a:r>
            <a:r>
              <a:rPr lang="ru-RU" sz="2000" b="1" dirty="0">
                <a:solidFill>
                  <a:schemeClr val="tx1">
                    <a:lumMod val="95000"/>
                    <a:lumOff val="5000"/>
                  </a:schemeClr>
                </a:solidFill>
              </a:rPr>
              <a:t/>
            </a:r>
            <a:br>
              <a:rPr lang="ru-RU" sz="2000" b="1" dirty="0">
                <a:solidFill>
                  <a:schemeClr val="tx1">
                    <a:lumMod val="95000"/>
                    <a:lumOff val="5000"/>
                  </a:schemeClr>
                </a:solidFill>
              </a:rPr>
            </a:br>
            <a:r>
              <a:rPr lang="ru-RU" sz="2000" b="1" dirty="0">
                <a:solidFill>
                  <a:schemeClr val="tx1">
                    <a:lumMod val="95000"/>
                    <a:lumOff val="5000"/>
                  </a:schemeClr>
                </a:solidFill>
              </a:rPr>
              <a:t>Заболоченный заповедник, в котором обитают гигантские бабочки, редкие птицы и </a:t>
            </a:r>
            <a:r>
              <a:rPr lang="ru-RU" sz="2000" b="1" dirty="0" smtClean="0">
                <a:solidFill>
                  <a:schemeClr val="tx1">
                    <a:lumMod val="95000"/>
                    <a:lumOff val="5000"/>
                  </a:schemeClr>
                </a:solidFill>
              </a:rPr>
              <a:t>животные</a:t>
            </a:r>
            <a:r>
              <a:rPr lang="ru-RU" sz="2000" b="1" dirty="0" smtClean="0">
                <a:solidFill>
                  <a:schemeClr val="tx1">
                    <a:lumMod val="95000"/>
                    <a:lumOff val="5000"/>
                  </a:schemeClr>
                </a:solidFill>
              </a:rPr>
              <a:t>. Кроме </a:t>
            </a:r>
            <a:r>
              <a:rPr lang="ru-RU" sz="2000" b="1" dirty="0">
                <a:solidFill>
                  <a:schemeClr val="tx1">
                    <a:lumMod val="95000"/>
                    <a:lumOff val="5000"/>
                  </a:schemeClr>
                </a:solidFill>
              </a:rPr>
              <a:t>обычных развлечений, в </a:t>
            </a:r>
            <a:r>
              <a:rPr lang="ru-RU" sz="2000" b="1" dirty="0" err="1">
                <a:solidFill>
                  <a:schemeClr val="tx1">
                    <a:lumMod val="95000"/>
                    <a:lumOff val="5000"/>
                  </a:schemeClr>
                </a:solidFill>
              </a:rPr>
              <a:t>Пантанале</a:t>
            </a:r>
            <a:r>
              <a:rPr lang="ru-RU" sz="2000" b="1" dirty="0">
                <a:solidFill>
                  <a:schemeClr val="tx1">
                    <a:lumMod val="95000"/>
                    <a:lumOff val="5000"/>
                  </a:schemeClr>
                </a:solidFill>
              </a:rPr>
              <a:t> можно порыбачить на пираний или поучаствовать в ночном сафари на лодках.</a:t>
            </a:r>
            <a:r>
              <a:rPr lang="ru-RU" sz="2200" b="1" dirty="0"/>
              <a:t/>
            </a:r>
            <a:br>
              <a:rPr lang="ru-RU" sz="2200" b="1" dirty="0"/>
            </a:br>
            <a:r>
              <a:rPr lang="ru-RU" sz="2400" b="1" dirty="0" smtClean="0"/>
              <a:t/>
            </a:r>
            <a:br>
              <a:rPr lang="ru-RU" sz="2400" b="1" dirty="0" smtClean="0"/>
            </a:br>
            <a:endParaRPr lang="ru-RU" sz="2400" b="1" dirty="0"/>
          </a:p>
        </p:txBody>
      </p:sp>
    </p:spTree>
  </p:cSld>
  <p:clrMapOvr>
    <a:masterClrMapping/>
  </p:clrMapOvr>
  <p:transition spd="med" advTm="3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38914" name="Picture 2" descr="karnaval-v-rio-de-zhanejro"/>
          <p:cNvPicPr>
            <a:picLocks noChangeAspect="1" noChangeArrowheads="1"/>
          </p:cNvPicPr>
          <p:nvPr/>
        </p:nvPicPr>
        <p:blipFill>
          <a:blip r:embed="rId2" cstate="print"/>
          <a:srcRect/>
          <a:stretch>
            <a:fillRect/>
          </a:stretch>
        </p:blipFill>
        <p:spPr bwMode="auto">
          <a:xfrm>
            <a:off x="323528" y="1988840"/>
            <a:ext cx="8496944" cy="4629151"/>
          </a:xfrm>
          <a:prstGeom prst="rect">
            <a:avLst/>
          </a:prstGeom>
          <a:noFill/>
        </p:spPr>
      </p:pic>
      <p:sp>
        <p:nvSpPr>
          <p:cNvPr id="4" name="Заголовок 3"/>
          <p:cNvSpPr>
            <a:spLocks noGrp="1"/>
          </p:cNvSpPr>
          <p:nvPr>
            <p:ph type="title"/>
          </p:nvPr>
        </p:nvSpPr>
        <p:spPr>
          <a:xfrm>
            <a:off x="0" y="274638"/>
            <a:ext cx="9036496" cy="1570186"/>
          </a:xfrm>
        </p:spPr>
        <p:txBody>
          <a:bodyPr>
            <a:normAutofit fontScale="90000"/>
          </a:bodyPr>
          <a:lstStyle/>
          <a:p>
            <a:pPr fontAlgn="base"/>
            <a:r>
              <a:rPr lang="ru-RU" sz="2200" b="1" dirty="0">
                <a:solidFill>
                  <a:schemeClr val="accent1">
                    <a:lumMod val="75000"/>
                  </a:schemeClr>
                </a:solidFill>
              </a:rPr>
              <a:t>Карнавал в </a:t>
            </a:r>
            <a:r>
              <a:rPr lang="ru-RU" sz="2200" b="1" dirty="0" smtClean="0">
                <a:solidFill>
                  <a:schemeClr val="accent1">
                    <a:lumMod val="75000"/>
                  </a:schemeClr>
                </a:solidFill>
              </a:rPr>
              <a:t>Рио-де-Жанейро</a:t>
            </a:r>
            <a:r>
              <a:rPr lang="ru-RU" sz="2000" b="1" dirty="0" smtClean="0">
                <a:solidFill>
                  <a:schemeClr val="accent1">
                    <a:lumMod val="75000"/>
                  </a:schemeClr>
                </a:solidFill>
              </a:rPr>
              <a:t/>
            </a:r>
            <a:br>
              <a:rPr lang="ru-RU" sz="2000" b="1" dirty="0" smtClean="0">
                <a:solidFill>
                  <a:schemeClr val="accent1">
                    <a:lumMod val="75000"/>
                  </a:schemeClr>
                </a:solidFill>
              </a:rPr>
            </a:br>
            <a:r>
              <a:rPr lang="ru-RU" sz="2000" b="1" dirty="0">
                <a:solidFill>
                  <a:schemeClr val="accent1">
                    <a:lumMod val="75000"/>
                  </a:schemeClr>
                </a:solidFill>
              </a:rPr>
              <a:t/>
            </a:r>
            <a:br>
              <a:rPr lang="ru-RU" sz="2000" b="1" dirty="0">
                <a:solidFill>
                  <a:schemeClr val="accent1">
                    <a:lumMod val="75000"/>
                  </a:schemeClr>
                </a:solidFill>
              </a:rPr>
            </a:br>
            <a:r>
              <a:rPr lang="ru-RU" sz="2000" b="1" dirty="0"/>
              <a:t>Каждый год в феврале Рио-де-Жанейро принимает миллионы туристов, которые стремятся попасть на знаменитый бразильский карнавал. Изюминка карнавала – парад школ самбы, к которому исполнители готовятся долгие месяцы</a:t>
            </a:r>
            <a:r>
              <a:rPr lang="ru-RU" sz="2000" b="1" dirty="0" smtClean="0"/>
              <a:t>.</a:t>
            </a:r>
            <a:r>
              <a:rPr lang="ru-RU" sz="2000" b="1" dirty="0"/>
              <a:t/>
            </a:r>
            <a:br>
              <a:rPr lang="ru-RU" sz="2000" b="1" dirty="0"/>
            </a:br>
            <a:endParaRPr lang="ru-RU" sz="2000" b="1" dirty="0"/>
          </a:p>
        </p:txBody>
      </p:sp>
    </p:spTree>
  </p:cSld>
  <p:clrMapOvr>
    <a:masterClrMapping/>
  </p:clrMapOvr>
  <p:transition spd="med" advTm="3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40962" name="Picture 2" descr="pedra-pintada"/>
          <p:cNvPicPr>
            <a:picLocks noChangeAspect="1" noChangeArrowheads="1"/>
          </p:cNvPicPr>
          <p:nvPr/>
        </p:nvPicPr>
        <p:blipFill>
          <a:blip r:embed="rId2" cstate="print"/>
          <a:srcRect/>
          <a:stretch>
            <a:fillRect/>
          </a:stretch>
        </p:blipFill>
        <p:spPr bwMode="auto">
          <a:xfrm>
            <a:off x="323528" y="2060848"/>
            <a:ext cx="8496944" cy="4619626"/>
          </a:xfrm>
          <a:prstGeom prst="rect">
            <a:avLst/>
          </a:prstGeom>
          <a:noFill/>
        </p:spPr>
      </p:pic>
      <p:sp>
        <p:nvSpPr>
          <p:cNvPr id="3" name="Заголовок 2"/>
          <p:cNvSpPr>
            <a:spLocks noGrp="1"/>
          </p:cNvSpPr>
          <p:nvPr>
            <p:ph type="title"/>
          </p:nvPr>
        </p:nvSpPr>
        <p:spPr>
          <a:xfrm>
            <a:off x="179512" y="260648"/>
            <a:ext cx="8784976" cy="1440160"/>
          </a:xfrm>
        </p:spPr>
        <p:txBody>
          <a:bodyPr>
            <a:noAutofit/>
          </a:bodyPr>
          <a:lstStyle/>
          <a:p>
            <a:r>
              <a:rPr lang="ru-RU" sz="2000" b="1" dirty="0" err="1" smtClean="0">
                <a:solidFill>
                  <a:schemeClr val="accent1">
                    <a:lumMod val="75000"/>
                  </a:schemeClr>
                </a:solidFill>
              </a:rPr>
              <a:t>Педра-Пинтада</a:t>
            </a:r>
            <a:r>
              <a:rPr lang="ru-RU" sz="1800" dirty="0" smtClean="0"/>
              <a:t/>
            </a:r>
            <a:br>
              <a:rPr lang="ru-RU" sz="1800" dirty="0" smtClean="0"/>
            </a:br>
            <a:r>
              <a:rPr lang="ru-RU" sz="1800" b="1" dirty="0" err="1" smtClean="0"/>
              <a:t>Педра</a:t>
            </a:r>
            <a:r>
              <a:rPr lang="ru-RU" sz="1800" b="1" dirty="0" smtClean="0"/>
              <a:t> - </a:t>
            </a:r>
            <a:r>
              <a:rPr lang="ru-RU" sz="1800" b="1" dirty="0" err="1" smtClean="0"/>
              <a:t>Пинтада</a:t>
            </a:r>
            <a:r>
              <a:rPr lang="ru-RU" sz="1800" b="1" dirty="0" smtClean="0"/>
              <a:t> </a:t>
            </a:r>
            <a:r>
              <a:rPr lang="ru-RU" sz="1800" b="1" dirty="0" smtClean="0"/>
              <a:t>— известный археологический памятник Бразилии. Внутри этой 35 метровой скалы были обнаружены пещеры с бело-розовыми наскальными рисунками. Эти рисунки специалисты датируют X тысячелетием до нашей эры. Также здесь были найдены различные предметы быта  древних людей.</a:t>
            </a:r>
            <a:endParaRPr lang="ru-RU" sz="1800" b="1" dirty="0"/>
          </a:p>
        </p:txBody>
      </p:sp>
    </p:spTree>
  </p:cSld>
  <p:clrMapOvr>
    <a:masterClrMapping/>
  </p:clrMapOvr>
  <p:transition spd="med" advTm="3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pPr fontAlgn="base"/>
            <a:r>
              <a:rPr lang="ru-RU" sz="2200" b="1" dirty="0">
                <a:solidFill>
                  <a:schemeClr val="accent1">
                    <a:lumMod val="75000"/>
                  </a:schemeClr>
                </a:solidFill>
              </a:rPr>
              <a:t>Водопады </a:t>
            </a:r>
            <a:r>
              <a:rPr lang="ru-RU" sz="2200" b="1" dirty="0" smtClean="0">
                <a:solidFill>
                  <a:schemeClr val="accent1">
                    <a:lumMod val="75000"/>
                  </a:schemeClr>
                </a:solidFill>
              </a:rPr>
              <a:t>Игуасу</a:t>
            </a:r>
            <a:br>
              <a:rPr lang="ru-RU" sz="2200" b="1" dirty="0" smtClean="0">
                <a:solidFill>
                  <a:schemeClr val="accent1">
                    <a:lumMod val="75000"/>
                  </a:schemeClr>
                </a:solidFill>
              </a:rPr>
            </a:br>
            <a:r>
              <a:rPr lang="ru-RU" sz="1800" b="1" dirty="0"/>
              <a:t/>
            </a:r>
            <a:br>
              <a:rPr lang="ru-RU" sz="1800" b="1" dirty="0"/>
            </a:br>
            <a:r>
              <a:rPr lang="ru-RU" sz="2000" b="1" dirty="0"/>
              <a:t>Комплекс водопадов реки Игуасу находится на границе Бразилии с Аргентиной. </a:t>
            </a:r>
            <a:r>
              <a:rPr lang="ru-RU" sz="2000" b="1" dirty="0" smtClean="0"/>
              <a:t> </a:t>
            </a:r>
            <a:r>
              <a:rPr lang="ru-RU" sz="2000" b="1" dirty="0"/>
              <a:t>Уникальная местная экосистема охраняется ЮНЕСКО.</a:t>
            </a:r>
            <a:br>
              <a:rPr lang="ru-RU" sz="2000" b="1" dirty="0"/>
            </a:br>
            <a:endParaRPr lang="ru-RU" sz="2000" b="1" dirty="0"/>
          </a:p>
        </p:txBody>
      </p:sp>
      <p:pic>
        <p:nvPicPr>
          <p:cNvPr id="41986" name="Picture 2" descr="iguasu"/>
          <p:cNvPicPr>
            <a:picLocks noChangeAspect="1" noChangeArrowheads="1"/>
          </p:cNvPicPr>
          <p:nvPr/>
        </p:nvPicPr>
        <p:blipFill>
          <a:blip r:embed="rId2" cstate="print"/>
          <a:srcRect/>
          <a:stretch>
            <a:fillRect/>
          </a:stretch>
        </p:blipFill>
        <p:spPr bwMode="auto">
          <a:xfrm>
            <a:off x="251520" y="1988840"/>
            <a:ext cx="8568952" cy="4600576"/>
          </a:xfrm>
          <a:prstGeom prst="rect">
            <a:avLst/>
          </a:prstGeom>
          <a:noFill/>
        </p:spPr>
      </p:pic>
    </p:spTree>
  </p:cSld>
  <p:clrMapOvr>
    <a:masterClrMapping/>
  </p:clrMapOvr>
  <p:transition spd="med" advTm="3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930227"/>
          </a:xfrm>
        </p:spPr>
        <p:txBody>
          <a:bodyPr>
            <a:normAutofit fontScale="90000"/>
          </a:bodyPr>
          <a:lstStyle/>
          <a:p>
            <a:r>
              <a:rPr lang="ru-RU" sz="2000" b="1" dirty="0" smtClean="0">
                <a:solidFill>
                  <a:schemeClr val="accent1">
                    <a:lumMod val="75000"/>
                  </a:schemeClr>
                </a:solidFill>
              </a:rPr>
              <a:t>Город </a:t>
            </a:r>
            <a:r>
              <a:rPr lang="ru-RU" sz="2000" b="1" dirty="0" smtClean="0">
                <a:solidFill>
                  <a:schemeClr val="accent1">
                    <a:lumMod val="75000"/>
                  </a:schemeClr>
                </a:solidFill>
              </a:rPr>
              <a:t>Ору - </a:t>
            </a:r>
            <a:r>
              <a:rPr lang="ru-RU" sz="2000" b="1" dirty="0" err="1" smtClean="0">
                <a:solidFill>
                  <a:schemeClr val="accent1">
                    <a:lumMod val="75000"/>
                  </a:schemeClr>
                </a:solidFill>
              </a:rPr>
              <a:t>Прету</a:t>
            </a:r>
            <a:r>
              <a:rPr lang="ru-RU" sz="2000" b="1" dirty="0" smtClean="0">
                <a:solidFill>
                  <a:schemeClr val="accent1">
                    <a:lumMod val="75000"/>
                  </a:schemeClr>
                </a:solidFill>
              </a:rPr>
              <a:t/>
            </a:r>
            <a:br>
              <a:rPr lang="ru-RU" sz="2000" b="1" dirty="0" smtClean="0">
                <a:solidFill>
                  <a:schemeClr val="accent1">
                    <a:lumMod val="75000"/>
                  </a:schemeClr>
                </a:solidFill>
              </a:rPr>
            </a:br>
            <a:r>
              <a:rPr lang="ru-RU" sz="1800" dirty="0" smtClean="0"/>
              <a:t/>
            </a:r>
            <a:br>
              <a:rPr lang="ru-RU" sz="1800" dirty="0" smtClean="0"/>
            </a:br>
            <a:r>
              <a:rPr lang="ru-RU" sz="2000" dirty="0" smtClean="0"/>
              <a:t>Ору - </a:t>
            </a:r>
            <a:r>
              <a:rPr lang="ru-RU" sz="2000" dirty="0" err="1" smtClean="0"/>
              <a:t>Прету</a:t>
            </a:r>
            <a:r>
              <a:rPr lang="ru-RU" sz="2000" dirty="0" smtClean="0"/>
              <a:t> </a:t>
            </a:r>
            <a:r>
              <a:rPr lang="ru-RU" sz="2000" dirty="0" smtClean="0"/>
              <a:t>– старинный живописный городок, основанный в 1711 году. В XVII-XVIII веках здесь добывали золото, что способствовало быстрому развитию города. В конце XIX века золотодобыча прекратилась, и </a:t>
            </a:r>
            <a:r>
              <a:rPr lang="ru-RU" sz="2000" dirty="0" err="1" smtClean="0"/>
              <a:t>Ору-Прету</a:t>
            </a:r>
            <a:r>
              <a:rPr lang="ru-RU" sz="2000" dirty="0" smtClean="0"/>
              <a:t> пришел в запустение. За многочисленные прекрасно сохранившиеся  архитектурные образцы колониального барокко город внесен в список ЮНЕСКО.</a:t>
            </a:r>
            <a:endParaRPr lang="ru-RU" sz="2000" dirty="0"/>
          </a:p>
        </p:txBody>
      </p:sp>
      <p:pic>
        <p:nvPicPr>
          <p:cNvPr id="43010" name="Picture 2" descr="oru-pretu"/>
          <p:cNvPicPr>
            <a:picLocks noChangeAspect="1" noChangeArrowheads="1"/>
          </p:cNvPicPr>
          <p:nvPr/>
        </p:nvPicPr>
        <p:blipFill>
          <a:blip r:embed="rId2" cstate="print"/>
          <a:srcRect/>
          <a:stretch>
            <a:fillRect/>
          </a:stretch>
        </p:blipFill>
        <p:spPr bwMode="auto">
          <a:xfrm>
            <a:off x="323528" y="2348880"/>
            <a:ext cx="8496944" cy="4286250"/>
          </a:xfrm>
          <a:prstGeom prst="rect">
            <a:avLst/>
          </a:prstGeom>
          <a:noFill/>
        </p:spPr>
      </p:pic>
    </p:spTree>
  </p:cSld>
  <p:clrMapOvr>
    <a:masterClrMapping/>
  </p:clrMapOvr>
  <p:transition spd="med" advTm="3000">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Words>99</Words>
  <Application>Microsoft Office PowerPoint</Application>
  <PresentationFormat>Экран (4:3)</PresentationFormat>
  <Paragraphs>21</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Arial Black</vt:lpstr>
      <vt:lpstr>Calibri</vt:lpstr>
      <vt:lpstr>Тема Office</vt:lpstr>
      <vt:lpstr>Путешествие с семьей Ромы Аввакумова</vt:lpstr>
      <vt:lpstr>Презентация PowerPoint</vt:lpstr>
      <vt:lpstr>Сахарная голова, водопады Игуасу, загадочный район Амазония, королева рек Амазонка, знаменитые на весь мир пляжи Копакабана, Леблон и Ипанема, более 20 национальных парков и заповедников — всё это входит в природную сокровищницу Бразилии. Особенную популярность снискал себе таинственный район Амазонии. Занимающий треть территории страны, он является, только представьте себе, главными «лёгкими» нашей планеты! Амазонские джунгли производят более 50 % кислорода, которым дышат не только бразильцы, но и добрая половина человечества. Почему же их называют не иначе, как загадочными и таинственными? Да потому что лишь 30 % произрастающих здесь растений и деревьев изучено учёными. Здесь обитают уникальные животные и млекопитающие, которых больше не встретить нигде на планете. К ним относится гигантская капибара — грызун ростом с собаку, игрунки — малюсенькие обезьянки весом менее 100 граммов, водяной удав анаконда длиной до 12 метров.</vt:lpstr>
      <vt:lpstr>Статуя Христа-Искупителя Одно из семи «новых чудес света», монумент Христа Спасителя, находится в Рио-де-Жанейро. Это визитная карточка города, а также популярная туристическая достопримечательность. Монумент был открыт в 1931 году, а в 1965 папа Павел VI повторно освятил статую Христа Спасителя.</vt:lpstr>
      <vt:lpstr>Пантанал Заболоченный заповедник, в котором обитают гигантские бабочки, редкие птицы и животные. Кроме обычных развлечений, в Пантанале можно порыбачить на пираний или поучаствовать в ночном сафари на лодках.  </vt:lpstr>
      <vt:lpstr>Карнавал в Рио-де-Жанейро  Каждый год в феврале Рио-де-Жанейро принимает миллионы туристов, которые стремятся попасть на знаменитый бразильский карнавал. Изюминка карнавала – парад школ самбы, к которому исполнители готовятся долгие месяцы. </vt:lpstr>
      <vt:lpstr>Педра-Пинтада Педра - Пинтада — известный археологический памятник Бразилии. Внутри этой 35 метровой скалы были обнаружены пещеры с бело-розовыми наскальными рисунками. Эти рисунки специалисты датируют X тысячелетием до нашей эры. Также здесь были найдены различные предметы быта  древних людей.</vt:lpstr>
      <vt:lpstr>Водопады Игуасу  Комплекс водопадов реки Игуасу находится на границе Бразилии с Аргентиной.  Уникальная местная экосистема охраняется ЮНЕСКО. </vt:lpstr>
      <vt:lpstr>Город Ору - Прету  Ору - Прету – старинный живописный городок, основанный в 1711 году. В XVII-XVIII веках здесь добывали золото, что способствовало быстрому развитию города. В конце XIX века золотодобыча прекратилась, и Ору-Прету пришел в запустение. За многочисленные прекрасно сохранившиеся  архитектурные образцы колониального барокко город внесен в список ЮНЕСКО.</vt:lpstr>
      <vt:lpstr>Гора Сахарная голова Один из символов Рио-де-Жанейро — гора Сахарная голова. Расположенная неподалеку залива Гуанабара, эта гора высотой 396 метров является прекрасной смотровой площадкой. Добраться на гору можно пешком, на канатной дороге или по одному из множества альпинистских маршрутов.</vt:lpstr>
      <vt:lpstr>Национальный парк Ленсойс - Мараньенсис Расположенный на северо-востоке страны, Национальный парк Ленсойс-Мараньенсис был основан в 1981 году. Более 1000 км2 парка занимают удивительные песчаные дюны, высота которых составляет около 40 м. После дождей вода образует лагуны, пригодные для купания.  </vt:lpstr>
      <vt:lpstr> Маракана Самый вместительный стадион Бразилии, строительство которого было завершено в 1965 году, официально называется Марио Филью, в честь знаменитого бразильского спортивного журналиста. Стадион был создан в результате совместной работы 7 лучших архитекторов, а в 1980 году здесь провел службу Иоанн Павел II.</vt:lpstr>
      <vt:lpstr>Бразилия – великолепная экзотическая страна с живописными пляжами, древними индейскими традициями и колоритной колониальной архитектурой. Бразилия по праву считается одной из самых развитых стран континента.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Работу выполнил Аввакумов Роман</dc:title>
  <dc:creator>домаошний</dc:creator>
  <cp:lastModifiedBy>Ирина</cp:lastModifiedBy>
  <cp:revision>20</cp:revision>
  <dcterms:created xsi:type="dcterms:W3CDTF">2017-10-09T04:01:34Z</dcterms:created>
  <dcterms:modified xsi:type="dcterms:W3CDTF">2017-10-10T02:27:52Z</dcterms:modified>
</cp:coreProperties>
</file>