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8" r:id="rId3"/>
    <p:sldId id="269" r:id="rId4"/>
    <p:sldId id="256" r:id="rId5"/>
    <p:sldId id="261" r:id="rId6"/>
    <p:sldId id="262" r:id="rId7"/>
    <p:sldId id="259" r:id="rId8"/>
    <p:sldId id="263" r:id="rId9"/>
    <p:sldId id="265" r:id="rId10"/>
    <p:sldId id="266" r:id="rId11"/>
    <p:sldId id="267" r:id="rId12"/>
    <p:sldId id="264" r:id="rId1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13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46D0C-514A-4BB3-95DC-55BFC39133B0}" type="datetimeFigureOut">
              <a:rPr lang="fr-FR"/>
              <a:pPr>
                <a:defRPr/>
              </a:pPr>
              <a:t>10/01/2019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8CD22-16FE-49AD-991C-4116DF89FA02}" type="slidenum">
              <a:rPr lang="fr-FR" altLang="ru-RU"/>
              <a:pPr/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179628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56835-623B-47F2-A029-70A26C310B74}" type="datetimeFigureOut">
              <a:rPr lang="fr-FR"/>
              <a:pPr>
                <a:defRPr/>
              </a:pPr>
              <a:t>10/01/2019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71389-BE2F-4750-884B-44652AAE4AB4}" type="slidenum">
              <a:rPr lang="fr-FR" altLang="ru-RU"/>
              <a:pPr/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3514295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75089-4B35-4AD8-B335-9BB3F8E23294}" type="datetimeFigureOut">
              <a:rPr lang="fr-FR"/>
              <a:pPr>
                <a:defRPr/>
              </a:pPr>
              <a:t>10/01/2019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3A28C-33BC-4B32-8C0C-645F9C67CE4F}" type="slidenum">
              <a:rPr lang="fr-FR" altLang="ru-RU"/>
              <a:pPr/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2998047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DF8B4-F4C2-4F6D-901C-776769981EA2}" type="datetimeFigureOut">
              <a:rPr lang="fr-FR"/>
              <a:pPr>
                <a:defRPr/>
              </a:pPr>
              <a:t>10/01/2019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CA4E2-A77F-473A-A06B-19CE405EA5B3}" type="slidenum">
              <a:rPr lang="fr-FR" altLang="ru-RU"/>
              <a:pPr/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2996497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A9411-0A91-439A-B7FE-2CCCB5E9293A}" type="datetimeFigureOut">
              <a:rPr lang="fr-FR"/>
              <a:pPr>
                <a:defRPr/>
              </a:pPr>
              <a:t>10/01/2019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F88BC-AD2C-4007-B356-FCBE8F44912B}" type="slidenum">
              <a:rPr lang="fr-FR" altLang="ru-RU"/>
              <a:pPr/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1999095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033A4-ECCC-4FD3-BE8C-5B1618967A88}" type="datetimeFigureOut">
              <a:rPr lang="fr-FR"/>
              <a:pPr>
                <a:defRPr/>
              </a:pPr>
              <a:t>10/01/2019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C4863-9763-460A-AEC5-C0795F0B42E4}" type="slidenum">
              <a:rPr lang="fr-FR" altLang="ru-RU"/>
              <a:pPr/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2099685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5A379-6891-43CF-A5A4-FEB7E5219C30}" type="datetimeFigureOut">
              <a:rPr lang="fr-FR"/>
              <a:pPr>
                <a:defRPr/>
              </a:pPr>
              <a:t>10/01/2019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947B2-EBAD-4DDB-8FA9-21DA5A41FCEA}" type="slidenum">
              <a:rPr lang="fr-FR" altLang="ru-RU"/>
              <a:pPr/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2836555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0757A-9566-4335-8205-8AB269369FF8}" type="datetimeFigureOut">
              <a:rPr lang="fr-FR"/>
              <a:pPr>
                <a:defRPr/>
              </a:pPr>
              <a:t>10/01/2019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97BCD-96E8-4D66-92B8-27865DF97473}" type="slidenum">
              <a:rPr lang="fr-FR" altLang="ru-RU"/>
              <a:pPr/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1163408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F8CAB-9FD6-4A21-B95D-81F32A7FFEAA}" type="datetimeFigureOut">
              <a:rPr lang="fr-FR"/>
              <a:pPr>
                <a:defRPr/>
              </a:pPr>
              <a:t>10/01/2019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7B150-8C96-42F6-8C39-C1D4B907886D}" type="slidenum">
              <a:rPr lang="fr-FR" altLang="ru-RU"/>
              <a:pPr/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3890025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02CF8-BA48-4404-9B6C-1E65B3354D16}" type="datetimeFigureOut">
              <a:rPr lang="fr-FR"/>
              <a:pPr>
                <a:defRPr/>
              </a:pPr>
              <a:t>10/01/2019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5349E-2240-4360-B966-A7427EE83ECE}" type="slidenum">
              <a:rPr lang="fr-FR" altLang="ru-RU"/>
              <a:pPr/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1239276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D9986-F3CD-4EC7-820B-9D9C71EED826}" type="datetimeFigureOut">
              <a:rPr lang="fr-FR"/>
              <a:pPr>
                <a:defRPr/>
              </a:pPr>
              <a:t>10/01/2019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EDC8B-AEC1-4E88-BB2E-7E58A2602FB5}" type="slidenum">
              <a:rPr lang="fr-FR" altLang="ru-RU"/>
              <a:pPr/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1201496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 smtClean="0"/>
              <a:t>Cliquez pour modifier les styles du texte du masque</a:t>
            </a:r>
          </a:p>
          <a:p>
            <a:pPr lvl="1"/>
            <a:r>
              <a:rPr lang="fr-FR" altLang="ru-RU" smtClean="0"/>
              <a:t>Deuxième niveau</a:t>
            </a:r>
          </a:p>
          <a:p>
            <a:pPr lvl="2"/>
            <a:r>
              <a:rPr lang="fr-FR" altLang="ru-RU" smtClean="0"/>
              <a:t>Troisième niveau</a:t>
            </a:r>
          </a:p>
          <a:p>
            <a:pPr lvl="3"/>
            <a:r>
              <a:rPr lang="fr-FR" altLang="ru-RU" smtClean="0"/>
              <a:t>Quatrième niveau</a:t>
            </a:r>
          </a:p>
          <a:p>
            <a:pPr lvl="4"/>
            <a:r>
              <a:rPr lang="fr-FR" altLang="ru-RU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3318C8-1816-4F36-9EB0-4E03A9BF9378}" type="datetimeFigureOut">
              <a:rPr lang="fr-FR"/>
              <a:pPr>
                <a:defRPr/>
              </a:pPr>
              <a:t>10/01/2019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D3E47F9-AFAF-4276-8512-C1986FAE581E}" type="slidenum">
              <a:rPr lang="fr-FR" altLang="ru-RU"/>
              <a:pPr/>
              <a:t>‹#›</a:t>
            </a:fld>
            <a:endParaRPr lang="fr-FR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3600400" cy="6192687"/>
          </a:xfrm>
        </p:spPr>
        <p:txBody>
          <a:bodyPr/>
          <a:lstStyle/>
          <a:p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Малкова Алина Альфертовна, </a:t>
            </a:r>
            <a:b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компенсирующей группы </a:t>
            </a:r>
            <a:br>
              <a:rPr lang="ru-RU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квалификационная категория</a:t>
            </a:r>
            <a:endParaRPr lang="fr-FR" alt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4932040" y="1615454"/>
            <a:ext cx="2808312" cy="3483074"/>
          </a:xfrm>
        </p:spPr>
        <p:txBody>
          <a:bodyPr/>
          <a:lstStyle/>
          <a:p>
            <a:endParaRPr lang="fr-FR" altLang="ru-RU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692696"/>
            <a:ext cx="45085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4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323528" y="5098528"/>
            <a:ext cx="3096344" cy="1354807"/>
          </a:xfrm>
        </p:spPr>
        <p:txBody>
          <a:bodyPr/>
          <a:lstStyle/>
          <a:p>
            <a:r>
              <a:rPr lang="ru-RU" alt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зовёмся мы волшебники…</a:t>
            </a:r>
            <a:endParaRPr lang="fr-FR" altLang="ru-RU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4932040" y="1615454"/>
            <a:ext cx="2808312" cy="3483074"/>
          </a:xfrm>
        </p:spPr>
        <p:txBody>
          <a:bodyPr/>
          <a:lstStyle/>
          <a:p>
            <a:endParaRPr lang="fr-FR" altLang="ru-RU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0648"/>
            <a:ext cx="4116462" cy="54897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8" y="1289971"/>
            <a:ext cx="4574078" cy="343107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85204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579872" y="4627749"/>
            <a:ext cx="3096344" cy="1728193"/>
          </a:xfrm>
        </p:spPr>
        <p:txBody>
          <a:bodyPr/>
          <a:lstStyle/>
          <a:p>
            <a:r>
              <a:rPr lang="ru-RU" alt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Взрослые тоже не прочь поиграть с нами</a:t>
            </a:r>
            <a:endParaRPr lang="fr-FR" altLang="ru-RU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5076056" y="3861047"/>
            <a:ext cx="2808312" cy="2304255"/>
          </a:xfrm>
        </p:spPr>
        <p:txBody>
          <a:bodyPr/>
          <a:lstStyle/>
          <a:p>
            <a:endParaRPr lang="fr-FR" altLang="ru-RU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5394960" cy="40462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45024"/>
            <a:ext cx="4208152" cy="30318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49424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323528" y="260647"/>
            <a:ext cx="3096344" cy="6192687"/>
          </a:xfrm>
        </p:spPr>
        <p:txBody>
          <a:bodyPr/>
          <a:lstStyle/>
          <a:p>
            <a:r>
              <a:rPr lang="ru-RU" alt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Новых встреч!</a:t>
            </a:r>
            <a:endParaRPr lang="fr-FR" altLang="ru-RU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4932040" y="1615454"/>
            <a:ext cx="2808312" cy="3483074"/>
          </a:xfrm>
        </p:spPr>
        <p:txBody>
          <a:bodyPr/>
          <a:lstStyle/>
          <a:p>
            <a:endParaRPr lang="fr-FR" altLang="ru-RU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124744"/>
            <a:ext cx="5486400" cy="41148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5063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/>
          <a:lstStyle/>
          <a:p>
            <a:pPr algn="l"/>
            <a:endParaRPr lang="fr-FR" altLang="ru-RU" dirty="0" smtClean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" y="0"/>
            <a:ext cx="9134183" cy="6957392"/>
          </a:xfrm>
        </p:spPr>
      </p:pic>
      <p:sp>
        <p:nvSpPr>
          <p:cNvPr id="3" name="Прямоугольник 2"/>
          <p:cNvSpPr/>
          <p:nvPr/>
        </p:nvSpPr>
        <p:spPr>
          <a:xfrm>
            <a:off x="2307379" y="15253"/>
            <a:ext cx="6858000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50"/>
              </a:lnSpc>
              <a:spcAft>
                <a:spcPts val="0"/>
              </a:spcAft>
            </a:pPr>
            <a:endParaRPr lang="ru-RU" sz="2000" b="1" dirty="0" smtClean="0">
              <a:solidFill>
                <a:srgbClr val="5B5B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5B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ru-RU" sz="2000" b="1" dirty="0">
                <a:solidFill>
                  <a:srgbClr val="5B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solidFill>
                  <a:srgbClr val="5B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Уральский государственный педагогический университет</a:t>
            </a:r>
          </a:p>
          <a:p>
            <a:pPr algn="just">
              <a:lnSpc>
                <a:spcPts val="1650"/>
              </a:lnSpc>
              <a:spcAft>
                <a:spcPts val="0"/>
              </a:spcAft>
            </a:pPr>
            <a:endParaRPr lang="ru-RU" sz="2000" b="1" dirty="0" smtClean="0">
              <a:solidFill>
                <a:srgbClr val="5B5B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5B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2000" b="1" dirty="0">
                <a:solidFill>
                  <a:srgbClr val="5B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окончания:</a:t>
            </a:r>
            <a:r>
              <a:rPr lang="ru-RU" sz="2000" dirty="0">
                <a:solidFill>
                  <a:srgbClr val="5B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1998</a:t>
            </a:r>
          </a:p>
          <a:p>
            <a:pPr algn="just">
              <a:lnSpc>
                <a:spcPts val="1650"/>
              </a:lnSpc>
              <a:spcAft>
                <a:spcPts val="0"/>
              </a:spcAft>
            </a:pPr>
            <a:endParaRPr lang="ru-RU" sz="2000" b="1" dirty="0" smtClean="0">
              <a:solidFill>
                <a:srgbClr val="5B5B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5B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</a:t>
            </a:r>
            <a:r>
              <a:rPr lang="ru-RU" sz="2000" b="1" dirty="0">
                <a:solidFill>
                  <a:srgbClr val="5B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solidFill>
                  <a:srgbClr val="5B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педагог дошкольного образования</a:t>
            </a:r>
          </a:p>
          <a:p>
            <a:pPr algn="just">
              <a:lnSpc>
                <a:spcPts val="1650"/>
              </a:lnSpc>
              <a:spcAft>
                <a:spcPts val="0"/>
              </a:spcAft>
            </a:pPr>
            <a:endParaRPr lang="ru-RU" sz="2000" b="1" dirty="0" smtClean="0">
              <a:solidFill>
                <a:srgbClr val="5B5B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5B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</a:t>
            </a:r>
            <a:r>
              <a:rPr lang="ru-RU" sz="2000" b="1" dirty="0">
                <a:solidFill>
                  <a:srgbClr val="5B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стаж работы:</a:t>
            </a:r>
            <a:r>
              <a:rPr lang="ru-RU" sz="2000" dirty="0">
                <a:solidFill>
                  <a:srgbClr val="5B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29 лет</a:t>
            </a:r>
          </a:p>
          <a:p>
            <a:pPr algn="just">
              <a:lnSpc>
                <a:spcPts val="1650"/>
              </a:lnSpc>
              <a:spcAft>
                <a:spcPts val="0"/>
              </a:spcAft>
            </a:pPr>
            <a:endParaRPr lang="ru-RU" sz="2000" b="1" dirty="0" smtClean="0">
              <a:solidFill>
                <a:srgbClr val="5B5B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5B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</a:t>
            </a:r>
            <a:r>
              <a:rPr lang="ru-RU" sz="2000" b="1" dirty="0">
                <a:solidFill>
                  <a:srgbClr val="5B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в ДОУ:</a:t>
            </a:r>
            <a:r>
              <a:rPr lang="ru-RU" sz="2000" dirty="0">
                <a:solidFill>
                  <a:srgbClr val="5B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7 лет 3 месяца</a:t>
            </a:r>
          </a:p>
          <a:p>
            <a:pPr algn="just">
              <a:lnSpc>
                <a:spcPts val="1650"/>
              </a:lnSpc>
              <a:spcAft>
                <a:spcPts val="0"/>
              </a:spcAft>
            </a:pPr>
            <a:endParaRPr lang="ru-RU" sz="2000" b="1" dirty="0" smtClean="0">
              <a:solidFill>
                <a:srgbClr val="5B5B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5B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2000" b="1" dirty="0">
                <a:solidFill>
                  <a:srgbClr val="5B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квалификационной категории:</a:t>
            </a:r>
            <a:r>
              <a:rPr lang="ru-RU" sz="2000" dirty="0">
                <a:solidFill>
                  <a:srgbClr val="5B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высшая квалификационная категория</a:t>
            </a:r>
          </a:p>
          <a:p>
            <a:pPr algn="just">
              <a:lnSpc>
                <a:spcPts val="1650"/>
              </a:lnSpc>
              <a:spcAft>
                <a:spcPts val="0"/>
              </a:spcAft>
            </a:pPr>
            <a:endParaRPr lang="ru-RU" sz="2000" b="1" dirty="0" smtClean="0">
              <a:solidFill>
                <a:srgbClr val="5B5B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5B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lang="ru-RU" sz="2000" b="1" dirty="0">
                <a:solidFill>
                  <a:srgbClr val="5B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прохождения аттестации:</a:t>
            </a:r>
            <a:r>
              <a:rPr lang="ru-RU" sz="2000" dirty="0">
                <a:solidFill>
                  <a:srgbClr val="5B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2015 год</a:t>
            </a:r>
          </a:p>
          <a:p>
            <a:pPr algn="just">
              <a:lnSpc>
                <a:spcPts val="1650"/>
              </a:lnSpc>
              <a:spcAft>
                <a:spcPts val="0"/>
              </a:spcAft>
            </a:pPr>
            <a:endParaRPr lang="ru-RU" sz="2000" b="1" dirty="0" smtClean="0">
              <a:solidFill>
                <a:srgbClr val="5B5B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5B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Поощрения </a:t>
            </a:r>
            <a:r>
              <a:rPr lang="ru-RU" sz="2000" b="1" dirty="0">
                <a:solidFill>
                  <a:srgbClr val="5B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награды:</a:t>
            </a:r>
            <a:endParaRPr lang="ru-RU" sz="2000" dirty="0">
              <a:solidFill>
                <a:srgbClr val="5B5B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>
              <a:lnSpc>
                <a:spcPts val="1650"/>
              </a:lnSpc>
              <a:spcAft>
                <a:spcPts val="0"/>
              </a:spcAft>
            </a:pPr>
            <a:r>
              <a:rPr lang="ru-RU" sz="2000" dirty="0">
                <a:solidFill>
                  <a:srgbClr val="5B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    Почетная грамота МБДОУ – детский сад комбинированного вида  № 302 (2015г., 2016г.).</a:t>
            </a:r>
          </a:p>
          <a:p>
            <a:pPr indent="-228600" algn="just">
              <a:lnSpc>
                <a:spcPts val="1650"/>
              </a:lnSpc>
              <a:spcAft>
                <a:spcPts val="0"/>
              </a:spcAft>
            </a:pPr>
            <a:r>
              <a:rPr lang="ru-RU" sz="2000" dirty="0">
                <a:solidFill>
                  <a:srgbClr val="5B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    Грамота отдела образования администрации В-Исетского района (2014г.).</a:t>
            </a:r>
          </a:p>
          <a:p>
            <a:pPr indent="-228600" algn="just">
              <a:lnSpc>
                <a:spcPts val="1650"/>
              </a:lnSpc>
              <a:spcAft>
                <a:spcPts val="0"/>
              </a:spcAft>
            </a:pPr>
            <a:r>
              <a:rPr lang="ru-RU" sz="2000" dirty="0">
                <a:solidFill>
                  <a:srgbClr val="5B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    Грамота Управления образования Администрации В-Исетского района (2016г.).</a:t>
            </a:r>
          </a:p>
          <a:p>
            <a:pPr indent="-228600" algn="just">
              <a:lnSpc>
                <a:spcPts val="1650"/>
              </a:lnSpc>
              <a:spcAft>
                <a:spcPts val="0"/>
              </a:spcAft>
            </a:pPr>
            <a:r>
              <a:rPr lang="ru-RU" sz="2000" dirty="0">
                <a:solidFill>
                  <a:srgbClr val="5B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    Почетная грамота Управления образования Администрации г. Екатеринбурга (2014г.).</a:t>
            </a:r>
          </a:p>
          <a:p>
            <a:pPr indent="-228600" algn="just">
              <a:lnSpc>
                <a:spcPts val="1650"/>
              </a:lnSpc>
              <a:spcAft>
                <a:spcPts val="0"/>
              </a:spcAft>
            </a:pPr>
            <a:r>
              <a:rPr lang="ru-RU" sz="2000" dirty="0">
                <a:solidFill>
                  <a:srgbClr val="5B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     Диплом лауреата районного этапа городского конкурса сайтов/страниц/блогов педагогических работников муниципальных образовательных организаций системы образования г. </a:t>
            </a:r>
            <a:r>
              <a:rPr lang="ru-RU" sz="2000" dirty="0" smtClean="0">
                <a:solidFill>
                  <a:srgbClr val="5B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Екатеринбурга</a:t>
            </a:r>
            <a:endParaRPr lang="ru-RU" sz="2000" dirty="0">
              <a:solidFill>
                <a:srgbClr val="5B5B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89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/>
          <a:lstStyle/>
          <a:p>
            <a:pPr algn="l"/>
            <a:endParaRPr lang="fr-FR" altLang="ru-RU" dirty="0" smtClean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" y="0"/>
            <a:ext cx="9134183" cy="6957392"/>
          </a:xfrm>
        </p:spPr>
      </p:pic>
      <p:sp>
        <p:nvSpPr>
          <p:cNvPr id="3" name="Прямоугольник 2"/>
          <p:cNvSpPr/>
          <p:nvPr/>
        </p:nvSpPr>
        <p:spPr>
          <a:xfrm>
            <a:off x="2307379" y="15253"/>
            <a:ext cx="6858000" cy="5760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50"/>
              </a:lnSpc>
              <a:spcAft>
                <a:spcPts val="0"/>
              </a:spcAft>
            </a:pPr>
            <a:endParaRPr lang="ru-RU" sz="2000" b="1" dirty="0" smtClean="0">
              <a:solidFill>
                <a:srgbClr val="5B5B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5B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 </a:t>
            </a:r>
            <a:r>
              <a:rPr lang="ru-RU" sz="2000" b="1" dirty="0">
                <a:solidFill>
                  <a:srgbClr val="5B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квалификации:</a:t>
            </a:r>
            <a:endParaRPr lang="ru-RU" sz="2000" dirty="0">
              <a:solidFill>
                <a:srgbClr val="5B5B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Aft>
                <a:spcPts val="0"/>
              </a:spcAft>
            </a:pPr>
            <a:endParaRPr lang="ru-RU" sz="2000" dirty="0" smtClean="0">
              <a:solidFill>
                <a:srgbClr val="5B5B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5B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rgbClr val="5B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 ИМЦ «Развивающее образование» Верх-Исетского района г. Екатеринбурга по образовательной программе «Психолого-педагогические основания и технологии реализации ФГОС ДО» 2014 г., 108 ч.</a:t>
            </a:r>
          </a:p>
          <a:p>
            <a:pPr algn="just">
              <a:lnSpc>
                <a:spcPts val="1650"/>
              </a:lnSpc>
              <a:spcAft>
                <a:spcPts val="0"/>
              </a:spcAft>
            </a:pPr>
            <a:endParaRPr lang="ru-RU" sz="2000" dirty="0" smtClean="0">
              <a:solidFill>
                <a:srgbClr val="5B5B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5B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rgbClr val="5B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ЧОУ ДПО «Центр Знаний» г. Санкт-Петербург, по программе повышения квалификации «Практический опыт реализации и рекомендации по инклюзивному образованию детей с ОВЗ в соответствии с требованиями ФГОС», 2016г., 72 ч.</a:t>
            </a:r>
          </a:p>
          <a:p>
            <a:pPr algn="just">
              <a:lnSpc>
                <a:spcPts val="1650"/>
              </a:lnSpc>
              <a:spcAft>
                <a:spcPts val="0"/>
              </a:spcAft>
            </a:pPr>
            <a:endParaRPr lang="ru-RU" sz="2000" dirty="0" smtClean="0">
              <a:solidFill>
                <a:srgbClr val="5B5B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5B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rgbClr val="5B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«Уральский государственный педагогический университет», курсы повышения квалификации по теме «Социально-коммуникативное развитие детей раннего и дошкольного возраста в условиях ФГОС дошкольного образования», 2017г., 36 часов.</a:t>
            </a:r>
          </a:p>
          <a:p>
            <a:pPr algn="just">
              <a:lnSpc>
                <a:spcPts val="1650"/>
              </a:lnSpc>
              <a:spcAft>
                <a:spcPts val="0"/>
              </a:spcAft>
            </a:pPr>
            <a:endParaRPr lang="ru-RU" sz="2000" dirty="0" smtClean="0">
              <a:solidFill>
                <a:srgbClr val="5B5B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5B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rgbClr val="5B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 ИМЦ «Екатеринбургский дом учителя»,  курсы повышения квалификации по теме «Использование интерактивных технологий в ДОУ в образовательной деятельности», 2018г., 72 ч.</a:t>
            </a:r>
            <a:endParaRPr lang="ru-RU" sz="2000" b="0" i="0" dirty="0">
              <a:solidFill>
                <a:srgbClr val="5B5B5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87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395536" y="260647"/>
            <a:ext cx="3096344" cy="6192687"/>
          </a:xfrm>
        </p:spPr>
        <p:txBody>
          <a:bodyPr/>
          <a:lstStyle/>
          <a:p>
            <a:r>
              <a:rPr lang="ru-RU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ВЗГЛЯД НА МИР.</a:t>
            </a:r>
            <a:br>
              <a:rPr lang="ru-RU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не прошу у жизни многое, за то, что есть благодарю! Иду по ней своей дорогою, всё что могу, другим дарю. И я стараюсь жить по правилам, которые внутри меня...Быть 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может, 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всё не правильно, но эта ЖИЗНЬ- она моя!</a:t>
            </a:r>
            <a:br>
              <a:rPr lang="ru-RU" alt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Улыбаюсь, освещая всех улыбками! Ошибаюсь, веселее жить с ошибками! Не пугаюсь, в жизни всякое случается! Не сдаюсь, ведь все не сразу получается...</a:t>
            </a: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4932040" y="1615454"/>
            <a:ext cx="2808312" cy="3483074"/>
          </a:xfrm>
        </p:spPr>
        <p:txBody>
          <a:bodyPr/>
          <a:lstStyle/>
          <a:p>
            <a:endParaRPr lang="fr-FR" altLang="ru-RU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765" y="1612695"/>
            <a:ext cx="4578235" cy="3433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4824536" cy="5976664"/>
          </a:xfrm>
        </p:spPr>
        <p:txBody>
          <a:bodyPr/>
          <a:lstStyle/>
          <a:p>
            <a:pPr indent="457200" algn="just"/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Г.И. Песталоцци сформулировал общее правило, которое все чаще и чаще не соблюдается родителями: знание не должно опережать нравственного развития ребенка. Для ребенка дошкольного возраста важнее всего развитие внутренней жизни, питание его эмоциональной сферы чувств. </a:t>
            </a:r>
            <a:b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с детьми с нарушениями речи всегда необходимо опираться на их эмоциональный мир, познавательный интерес. И именно театрализованная игра помогает создать такие ситуации, в которых даже самые необщительные и скованные дети вступают в речевое общение и раскрываются. Среди творческих игр особенной любовью детей пользуются игры в “театр”, драматизации, сюжетами которых служат хорошо известные сказки, рассказы, театральные представления. </a:t>
            </a:r>
            <a:b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 flipH="1" flipV="1">
            <a:off x="7596336" y="2704505"/>
            <a:ext cx="734448" cy="444469"/>
          </a:xfrm>
        </p:spPr>
        <p:txBody>
          <a:bodyPr/>
          <a:lstStyle/>
          <a:p>
            <a:endParaRPr lang="fr-FR" altLang="ru-RU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977" y="188640"/>
            <a:ext cx="3463519" cy="303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6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3096344" cy="6192687"/>
          </a:xfrm>
        </p:spPr>
        <p:txBody>
          <a:bodyPr/>
          <a:lstStyle/>
          <a:p>
            <a:pPr indent="457200" algn="just"/>
            <a:r>
              <a:rPr lang="ru-RU" alt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получилось, что любовь к чтению у меня привита с детства. Прочитав, произведение, интересно посмотреть художественный или мультипликационный фильм, где играют (нет, живут) твои любимые герои. Сравнивать твое воображение и воображение режиссера в создании того или иного образа.  </a:t>
            </a:r>
            <a:br>
              <a:rPr lang="ru-RU" alt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Всю свою любовь я передала своему сыну и каждый час и день делаю все возможное, чтобы герои любимых произведений помогали развиваться детям и обогащать их внутренний эмоциональный мир. </a:t>
            </a:r>
            <a:endParaRPr lang="fr-FR" alt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4932040" y="1615454"/>
            <a:ext cx="2808312" cy="3483074"/>
          </a:xfrm>
        </p:spPr>
        <p:txBody>
          <a:bodyPr/>
          <a:lstStyle/>
          <a:p>
            <a:endParaRPr lang="fr-FR" alt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276" y="1615454"/>
            <a:ext cx="4307840" cy="368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0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323528" y="5528435"/>
            <a:ext cx="3096344" cy="924900"/>
          </a:xfrm>
        </p:spPr>
        <p:txBody>
          <a:bodyPr/>
          <a:lstStyle/>
          <a:p>
            <a:r>
              <a:rPr lang="ru-RU" alt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любимый уголок в группе.</a:t>
            </a:r>
            <a:endParaRPr lang="fr-FR" altLang="ru-RU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4932040" y="3994820"/>
            <a:ext cx="2808312" cy="1103708"/>
          </a:xfrm>
        </p:spPr>
        <p:txBody>
          <a:bodyPr/>
          <a:lstStyle/>
          <a:p>
            <a:r>
              <a:rPr lang="ru-RU" alt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с домовенком Кузей</a:t>
            </a:r>
            <a:endParaRPr lang="fr-FR" alt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08720"/>
            <a:ext cx="4114800" cy="30861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44" y="764704"/>
            <a:ext cx="3463248" cy="461971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74927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3096344" cy="6192687"/>
          </a:xfrm>
        </p:spPr>
        <p:txBody>
          <a:bodyPr/>
          <a:lstStyle/>
          <a:p>
            <a:endParaRPr lang="fr-FR" altLang="ru-RU" dirty="0" smtClean="0">
              <a:solidFill>
                <a:schemeClr val="bg1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4139952" y="5085184"/>
            <a:ext cx="2736304" cy="1368150"/>
          </a:xfrm>
        </p:spPr>
        <p:txBody>
          <a:bodyPr/>
          <a:lstStyle/>
          <a:p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атрибутов</a:t>
            </a:r>
            <a:endParaRPr lang="fr-FR" alt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3662588" cy="27465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735" y="405368"/>
            <a:ext cx="3498993" cy="466626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79" y="3429000"/>
            <a:ext cx="3662588" cy="27465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71083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323528" y="4581128"/>
            <a:ext cx="3096344" cy="1872207"/>
          </a:xfrm>
        </p:spPr>
        <p:txBody>
          <a:bodyPr/>
          <a:lstStyle/>
          <a:p>
            <a:r>
              <a:rPr lang="ru-RU" alt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Даже окна напоминают о любимых героях</a:t>
            </a:r>
            <a:endParaRPr lang="fr-FR" altLang="ru-RU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4932040" y="4365104"/>
            <a:ext cx="2808312" cy="733424"/>
          </a:xfrm>
        </p:spPr>
        <p:txBody>
          <a:bodyPr/>
          <a:lstStyle/>
          <a:p>
            <a:endParaRPr lang="fr-FR" altLang="ru-RU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00079" y="528126"/>
            <a:ext cx="3429000" cy="25727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302982"/>
            <a:ext cx="4852929" cy="363914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9329"/>
            <a:ext cx="5120640" cy="38404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5643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Colour flowers</Template>
  <TotalTime>139</TotalTime>
  <Words>251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Thème Office</vt:lpstr>
      <vt:lpstr>Малкова Алина Альфертовна,  воспитатель компенсирующей группы  высшая квалификационная категория</vt:lpstr>
      <vt:lpstr>Презентация PowerPoint</vt:lpstr>
      <vt:lpstr>Презентация PowerPoint</vt:lpstr>
      <vt:lpstr>МОЙ ВЗГЛЯД НА МИР.  Я не прошу у жизни многое, за то, что есть благодарю! Иду по ней своей дорогою, всё что могу, другим дарю. И я стараюсь жить по правилам, которые внутри меня...Быть может, это всё не правильно, но эта ЖИЗНЬ- она моя! Улыбаюсь, освещая всех улыбками! Ошибаюсь, веселее жить с ошибками! Не пугаюсь, в жизни всякое случается! Не сдаюсь, ведь все не сразу получается...</vt:lpstr>
      <vt:lpstr>Г.И. Песталоцци сформулировал общее правило, которое все чаще и чаще не соблюдается родителями: знание не должно опережать нравственного развития ребенка. Для ребенка дошкольного возраста важнее всего развитие внутренней жизни, питание его эмоциональной сферы чувств.  В работе с детьми с нарушениями речи всегда необходимо опираться на их эмоциональный мир, познавательный интерес. И именно театрализованная игра помогает создать такие ситуации, в которых даже самые необщительные и скованные дети вступают в речевое общение и раскрываются. Среди творческих игр особенной любовью детей пользуются игры в “театр”, драматизации, сюжетами которых служат хорошо известные сказки, рассказы, театральные представления.   </vt:lpstr>
      <vt:lpstr>Так получилось, что любовь к чтению у меня привита с детства. Прочитав, произведение, интересно посмотреть художественный или мультипликационный фильм, где играют (нет, живут) твои любимые герои. Сравнивать твое воображение и воображение режиссера в создании того или иного образа.   Всю свою любовь я передала своему сыну и каждый час и день делаю все возможное, чтобы герои любимых произведений помогали развиваться детям и обогащать их внутренний эмоциональный мир. </vt:lpstr>
      <vt:lpstr>Наш любимый уголок в группе.</vt:lpstr>
      <vt:lpstr>Презентация PowerPoint</vt:lpstr>
      <vt:lpstr>Даже окна напоминают о любимых героях</vt:lpstr>
      <vt:lpstr>Просто зовёмся мы волшебники…</vt:lpstr>
      <vt:lpstr>Взрослые тоже не прочь поиграть с нами</vt:lpstr>
      <vt:lpstr>До Новых встреч!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Малкова Алина Альфертовна,  воспитатель компенсирующей группы детей. высшая квалификационная категория</dc:title>
  <dc:creator>АлинаAL Малкова</dc:creator>
  <cp:lastModifiedBy>АлинаAL Малкова</cp:lastModifiedBy>
  <cp:revision>15</cp:revision>
  <dcterms:created xsi:type="dcterms:W3CDTF">2019-01-10T09:23:47Z</dcterms:created>
  <dcterms:modified xsi:type="dcterms:W3CDTF">2019-01-10T12:00:48Z</dcterms:modified>
</cp:coreProperties>
</file>