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D47D-8D7E-44BF-BEA7-27C361205E33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27CA-5328-4099-BE73-49D8755BF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D47D-8D7E-44BF-BEA7-27C361205E33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27CA-5328-4099-BE73-49D8755BF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D47D-8D7E-44BF-BEA7-27C361205E33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27CA-5328-4099-BE73-49D8755BF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D47D-8D7E-44BF-BEA7-27C361205E33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27CA-5328-4099-BE73-49D8755BF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D47D-8D7E-44BF-BEA7-27C361205E33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27CA-5328-4099-BE73-49D8755BF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D47D-8D7E-44BF-BEA7-27C361205E33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27CA-5328-4099-BE73-49D8755BF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D47D-8D7E-44BF-BEA7-27C361205E33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27CA-5328-4099-BE73-49D8755BF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D47D-8D7E-44BF-BEA7-27C361205E33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27CA-5328-4099-BE73-49D8755BF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D47D-8D7E-44BF-BEA7-27C361205E33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27CA-5328-4099-BE73-49D8755BF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D47D-8D7E-44BF-BEA7-27C361205E33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27CA-5328-4099-BE73-49D8755BF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D47D-8D7E-44BF-BEA7-27C361205E33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22B27CA-5328-4099-BE73-49D8755BFA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C3D47D-8D7E-44BF-BEA7-27C361205E33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2B27CA-5328-4099-BE73-49D8755BFA1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Чили</a:t>
            </a:r>
            <a:endParaRPr lang="ru-RU" sz="80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5445224"/>
            <a:ext cx="207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*правом или силой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8" name="Picture 4" descr="C:\Users\kovylyaev\Desktop\чили\Coat_of_arms_of_Chil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4004" y="1412776"/>
            <a:ext cx="5643348" cy="40324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5877272"/>
            <a:ext cx="8712968" cy="61555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3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Путешествие с семьей Саши </a:t>
            </a:r>
            <a:r>
              <a:rPr lang="ru-RU" sz="3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Ковыляева</a:t>
            </a:r>
            <a:endParaRPr lang="ru-RU" sz="3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4581128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endParaRPr lang="ru-RU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99792" y="476672"/>
            <a:ext cx="5486400" cy="3571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Остров Пасхи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statui-moai-ostrov-pasxi-chili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12500" r="12500"/>
          <a:stretch>
            <a:fillRect/>
          </a:stretch>
        </p:blipFill>
        <p:spPr>
          <a:xfrm>
            <a:off x="1907704" y="908720"/>
            <a:ext cx="5486400" cy="41148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1619672" y="5157192"/>
            <a:ext cx="6553200" cy="1511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Главная достопримечательность острова Пасхи – это необычные каменные изваяния, получившие название статуи </a:t>
            </a:r>
            <a:r>
              <a:rPr lang="ru-RU" sz="1600" dirty="0" err="1" smtClean="0"/>
              <a:t>Моаи</a:t>
            </a:r>
            <a:r>
              <a:rPr lang="ru-RU" sz="1600" dirty="0" smtClean="0"/>
              <a:t>. На острове их насчитывается порядка тысячи, и до сих пор ни один ученый-историк не смог разгадать эту удивительную тайну – откуда появились они здесь, что они символизируют, кто вырезал эти застывшие каменные лица на стелах.</a:t>
            </a:r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vylyaev\Desktop\чили\Los-Pinginos-Natural-Monument_801x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08720"/>
            <a:ext cx="5758004" cy="43203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5373216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Крупнейшая колония пингвинов в южной части Чили, находится в 35 км к северо-востоку от </a:t>
            </a:r>
            <a:r>
              <a:rPr lang="ru-RU" sz="1600" dirty="0" err="1" smtClean="0"/>
              <a:t>Пунта-Аренас</a:t>
            </a:r>
            <a:r>
              <a:rPr lang="ru-RU" sz="1600" dirty="0" smtClean="0"/>
              <a:t>, Чили. Располагается на островах Магдалена и Марта, которые находятся в середине Магелланова пролива. </a:t>
            </a:r>
            <a:r>
              <a:rPr lang="ru-RU" sz="1600" dirty="0" err="1" smtClean="0"/>
              <a:t>Лос-пингвинос</a:t>
            </a:r>
            <a:r>
              <a:rPr lang="ru-RU" sz="1600" dirty="0" smtClean="0"/>
              <a:t> является домом для более чем 120 000 Магеллановых пингвинов. 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16632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>
                <a:solidFill>
                  <a:srgbClr val="0070C0"/>
                </a:solidFill>
              </a:rPr>
              <a:t>Лос-Пингвинос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vylyaev\Desktop\чили\2305291998_8dae3abf7a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860530" cy="353746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9632" y="4941168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Расположенный в национальном парке Лагуна Сан-Рафаэль, Северная </a:t>
            </a:r>
            <a:r>
              <a:rPr lang="ru-RU" sz="1600" dirty="0" err="1" smtClean="0"/>
              <a:t>Патагония</a:t>
            </a:r>
            <a:r>
              <a:rPr lang="ru-RU" sz="1600" dirty="0" smtClean="0"/>
              <a:t>. Сан-Рафаэль - это гигантский ледник, 4 километра в длину и 70 метров в высоту, считается, что к 2030 году он полностью растает.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60648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Сан-Рафаэль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vylyaev\Desktop\чили\16393608489_fba194b9d8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20688"/>
            <a:ext cx="6615832" cy="49618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5589240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Южное побережье Чили представлено большим количеством фьордов и каналов. Некоторые фьорды и каналы являются важными судоходными каналами.  Здесь можно увидеть китов, морских львов и большое количество птиц и потрясающий пейзаж.</a:t>
            </a:r>
          </a:p>
          <a:p>
            <a:pPr algn="ctr"/>
            <a:r>
              <a:rPr lang="ru-RU" sz="1600" dirty="0" smtClean="0"/>
              <a:t> 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0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Чилийские фьорды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ovylyaev\Desktop\чили\CHiliyskiy-ozernyiy-kray_801x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477338" cy="36470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87824" y="332656"/>
            <a:ext cx="3302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Озерный край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795897"/>
            <a:ext cx="74168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Озерный край, который тянется на 339 километра от города </a:t>
            </a:r>
            <a:r>
              <a:rPr lang="ru-RU" sz="1600" dirty="0" err="1" smtClean="0"/>
              <a:t>Темуко</a:t>
            </a:r>
            <a:r>
              <a:rPr lang="ru-RU" sz="1600" dirty="0" smtClean="0"/>
              <a:t> на севере до </a:t>
            </a:r>
            <a:r>
              <a:rPr lang="ru-RU" sz="1600" dirty="0" err="1" smtClean="0"/>
              <a:t>Пуэрто-Монт</a:t>
            </a:r>
            <a:r>
              <a:rPr lang="ru-RU" sz="1600" dirty="0" smtClean="0"/>
              <a:t> на юге, является зоной многочисленных озер в андских предгорьях. Озерный край область главных сельскохозяйственных угодий страны, но помимо засеянных полей, настоящей достопримечательностью края являются потрясающе густые леса, заснеженные вулканы и глубокие, чистые озера, скрытые по большей части в горах. </a:t>
            </a:r>
          </a:p>
          <a:p>
            <a:r>
              <a:rPr lang="ru-RU" sz="1600" dirty="0" smtClean="0"/>
              <a:t>До колонизации это было место обитания </a:t>
            </a:r>
            <a:r>
              <a:rPr lang="ru-RU" sz="1600" dirty="0" err="1" smtClean="0"/>
              <a:t>мапуче</a:t>
            </a:r>
            <a:r>
              <a:rPr lang="ru-RU" sz="1600" dirty="0" smtClean="0"/>
              <a:t>.</a:t>
            </a:r>
          </a:p>
          <a:p>
            <a:pPr algn="ctr"/>
            <a:r>
              <a:rPr lang="ru-RU" sz="1600" dirty="0" smtClean="0"/>
              <a:t> </a:t>
            </a:r>
            <a:endParaRPr lang="ru-RU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ovylyaev\Desktop\чили\Valyparaiso_801x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764704"/>
            <a:ext cx="4392488" cy="231962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16632"/>
            <a:ext cx="30796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>
                <a:solidFill>
                  <a:srgbClr val="0070C0"/>
                </a:solidFill>
              </a:rPr>
              <a:t>Вальпараисо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764704"/>
            <a:ext cx="3744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Колониальный город </a:t>
            </a:r>
            <a:r>
              <a:rPr lang="ru-RU" sz="1600" dirty="0" err="1" smtClean="0"/>
              <a:t>Вальпараисо</a:t>
            </a:r>
            <a:r>
              <a:rPr lang="ru-RU" sz="1600" dirty="0" smtClean="0"/>
              <a:t> представляет собой отличный пример городского и архитектурного развития в конце 19-го века города в Латинской Америке. </a:t>
            </a:r>
            <a:r>
              <a:rPr lang="ru-RU" sz="1600" dirty="0" err="1" smtClean="0"/>
              <a:t>Вальпараисо</a:t>
            </a:r>
            <a:r>
              <a:rPr lang="ru-RU" sz="1600" dirty="0" smtClean="0"/>
              <a:t> известен своими яркими домами, прекрасными видами моря. </a:t>
            </a:r>
            <a:endParaRPr lang="ru-RU" sz="1600" dirty="0"/>
          </a:p>
        </p:txBody>
      </p:sp>
      <p:pic>
        <p:nvPicPr>
          <p:cNvPr id="6147" name="Picture 3" descr="C:\Users\kovylyaev\Desktop\чили\230197feeced21ed0eb47fe6676808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429000"/>
            <a:ext cx="4608512" cy="30763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1600" y="3068960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Сантьяго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645024"/>
            <a:ext cx="34563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Столичный Сантьяго был основан в 1541 году испанским завоевателем Педро де </a:t>
            </a:r>
            <a:r>
              <a:rPr lang="ru-RU" sz="1600" dirty="0" err="1" smtClean="0"/>
              <a:t>Вальдивия</a:t>
            </a:r>
            <a:r>
              <a:rPr lang="ru-RU" sz="1600" dirty="0" smtClean="0"/>
              <a:t>. Сейчас Сантьяго представляет собой огромный современный мегаполис. Большинство самых высоких зданий являются не офисными, а жилыми. Рядом с небоскребами здесь мирно соседствуют старинные дома в колониальном стиле и многочисленные храмы XVIII века.</a:t>
            </a: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3008313" cy="526380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rgbClr val="0070C0"/>
                </a:solidFill>
              </a:rPr>
              <a:t>  Карта Чили</a:t>
            </a:r>
            <a:endParaRPr lang="ru-RU" sz="4000" b="0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1844824"/>
            <a:ext cx="5410944" cy="4320480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Республика Чили расположена на</a:t>
            </a:r>
            <a:r>
              <a:rPr lang="ru-RU" sz="1600" dirty="0"/>
              <a:t> </a:t>
            </a:r>
            <a:r>
              <a:rPr lang="ru-RU" sz="1600" dirty="0" err="1" smtClean="0"/>
              <a:t>юго</a:t>
            </a:r>
            <a:r>
              <a:rPr lang="ru-RU" sz="1600" dirty="0" smtClean="0"/>
              <a:t> западном побережье </a:t>
            </a:r>
            <a:r>
              <a:rPr lang="ru-RU" sz="1600" dirty="0"/>
              <a:t> Южной Америки </a:t>
            </a:r>
            <a:r>
              <a:rPr lang="ru-RU" sz="1600" dirty="0" smtClean="0"/>
              <a:t> между</a:t>
            </a:r>
            <a:r>
              <a:rPr lang="ru-RU" sz="1600" dirty="0"/>
              <a:t> </a:t>
            </a:r>
            <a:r>
              <a:rPr lang="ru-RU" sz="1600" dirty="0" smtClean="0"/>
              <a:t>горными хребтами</a:t>
            </a:r>
            <a:r>
              <a:rPr lang="ru-RU" sz="1600" dirty="0"/>
              <a:t> Анд и Тихим океаном. </a:t>
            </a:r>
            <a:r>
              <a:rPr lang="ru-RU" sz="1600" dirty="0" smtClean="0"/>
              <a:t>Протяженность</a:t>
            </a:r>
            <a:r>
              <a:rPr lang="ru-RU" sz="1600" dirty="0"/>
              <a:t> Чили от </a:t>
            </a:r>
            <a:r>
              <a:rPr lang="ru-RU" sz="1600" dirty="0" err="1"/>
              <a:t>г.Арика</a:t>
            </a:r>
            <a:r>
              <a:rPr lang="ru-RU" sz="1600" dirty="0"/>
              <a:t> на севере </a:t>
            </a:r>
            <a:r>
              <a:rPr lang="ru-RU" sz="1600" dirty="0" smtClean="0"/>
              <a:t>до </a:t>
            </a:r>
            <a:r>
              <a:rPr lang="ru-RU" sz="1600" dirty="0"/>
              <a:t> мыса Горн на юге </a:t>
            </a:r>
            <a:r>
              <a:rPr lang="ru-RU" sz="1600" dirty="0" smtClean="0"/>
              <a:t>составляет </a:t>
            </a:r>
            <a:r>
              <a:rPr lang="ru-RU" sz="1600" b="1" dirty="0" smtClean="0"/>
              <a:t>4025</a:t>
            </a:r>
            <a:r>
              <a:rPr lang="ru-RU" sz="1600" dirty="0"/>
              <a:t> км, </a:t>
            </a:r>
            <a:r>
              <a:rPr lang="ru-RU" sz="1600" dirty="0" smtClean="0"/>
              <a:t>площадь</a:t>
            </a:r>
            <a:r>
              <a:rPr lang="ru-RU" sz="1600" dirty="0"/>
              <a:t>  </a:t>
            </a:r>
            <a:r>
              <a:rPr lang="ru-RU" sz="1600" b="1" dirty="0" smtClean="0"/>
              <a:t>756,6</a:t>
            </a:r>
            <a:r>
              <a:rPr lang="ru-RU" sz="1600" dirty="0"/>
              <a:t> тыс. кв. км, при этом ширина ее территории нигде не </a:t>
            </a:r>
            <a:r>
              <a:rPr lang="ru-RU" sz="1600" dirty="0" smtClean="0"/>
              <a:t>     превышает</a:t>
            </a:r>
            <a:r>
              <a:rPr lang="ru-RU" sz="1600" dirty="0"/>
              <a:t> 360 км. </a:t>
            </a:r>
            <a:r>
              <a:rPr lang="ru-RU" sz="1600" dirty="0" smtClean="0"/>
              <a:t>Столица Чили – Сантьяго. </a:t>
            </a:r>
            <a:r>
              <a:rPr lang="ru-RU" sz="1600" dirty="0"/>
              <a:t>Население - </a:t>
            </a:r>
            <a:r>
              <a:rPr lang="ru-RU" sz="1600" b="1" dirty="0"/>
              <a:t>14,8</a:t>
            </a:r>
            <a:r>
              <a:rPr lang="ru-RU" sz="1600" dirty="0"/>
              <a:t> млн</a:t>
            </a:r>
            <a:r>
              <a:rPr lang="ru-RU" sz="1600" dirty="0" smtClean="0"/>
              <a:t>. </a:t>
            </a:r>
            <a:r>
              <a:rPr lang="ru-RU" sz="1600" dirty="0"/>
              <a:t>Официальный язык </a:t>
            </a:r>
            <a:r>
              <a:rPr lang="ru-RU" sz="1600" dirty="0" smtClean="0"/>
              <a:t>- испанский. В </a:t>
            </a:r>
            <a:r>
              <a:rPr lang="ru-RU" sz="1600" dirty="0" err="1" smtClean="0"/>
              <a:t>ресупублике</a:t>
            </a:r>
            <a:r>
              <a:rPr lang="ru-RU" sz="1600" dirty="0" smtClean="0"/>
              <a:t> </a:t>
            </a:r>
            <a:r>
              <a:rPr lang="ru-RU" sz="1600" b="1" dirty="0" smtClean="0"/>
              <a:t>13</a:t>
            </a:r>
            <a:r>
              <a:rPr lang="ru-RU" sz="1600" b="1" dirty="0"/>
              <a:t> </a:t>
            </a:r>
            <a:r>
              <a:rPr lang="ru-RU" sz="1600" dirty="0" err="1" smtClean="0"/>
              <a:t>облас-тей</a:t>
            </a:r>
            <a:r>
              <a:rPr lang="ru-RU" sz="1600" dirty="0"/>
              <a:t> (в том числе Столичная </a:t>
            </a:r>
            <a:r>
              <a:rPr lang="ru-RU" sz="1600" dirty="0" smtClean="0"/>
              <a:t>об -</a:t>
            </a:r>
            <a:r>
              <a:rPr lang="ru-RU" sz="1600" dirty="0" err="1" smtClean="0"/>
              <a:t>ласть</a:t>
            </a:r>
            <a:r>
              <a:rPr lang="ru-RU" sz="1600" dirty="0" smtClean="0"/>
              <a:t>). Денежная единица</a:t>
            </a:r>
            <a:r>
              <a:rPr lang="ru-RU" sz="1600" dirty="0"/>
              <a:t>: </a:t>
            </a:r>
            <a:r>
              <a:rPr lang="ru-RU" sz="1600" dirty="0" smtClean="0"/>
              <a:t>   </a:t>
            </a:r>
          </a:p>
          <a:p>
            <a:pPr algn="just"/>
            <a:r>
              <a:rPr lang="ru-RU" sz="1600" dirty="0" smtClean="0"/>
              <a:t>1 песо</a:t>
            </a:r>
            <a:r>
              <a:rPr lang="ru-RU" sz="1600" dirty="0"/>
              <a:t> = 1000 эскудо. </a:t>
            </a:r>
          </a:p>
        </p:txBody>
      </p:sp>
      <p:pic>
        <p:nvPicPr>
          <p:cNvPr id="4" name="Содержимое 3" descr="chile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72200" y="1340768"/>
            <a:ext cx="1740939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Соседствующие страны и государственный флаг Чили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8" name="Содержимое 7" descr="fg_chi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00534"/>
            <a:ext cx="4038600" cy="2674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Содержимое 8" descr="lm_chil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830476"/>
            <a:ext cx="3929554" cy="4712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Климат и географические особенности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8363272" cy="4281339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Климатические условия Чили  весьма разнообразны, что объясняется большой протяженностью страны с севера на юг, непосредственным влиянием океана и проходящего  около побережья холодного Перуанского течения (</a:t>
            </a:r>
            <a:r>
              <a:rPr lang="ru-RU" sz="1600" dirty="0" err="1" smtClean="0"/>
              <a:t>течения</a:t>
            </a:r>
            <a:r>
              <a:rPr lang="ru-RU" sz="1600" dirty="0" smtClean="0"/>
              <a:t> </a:t>
            </a:r>
            <a:r>
              <a:rPr lang="ru-RU" sz="1600" dirty="0" err="1" smtClean="0"/>
              <a:t>Гум-больдта</a:t>
            </a:r>
            <a:r>
              <a:rPr lang="ru-RU" sz="1600" dirty="0" smtClean="0"/>
              <a:t>).</a:t>
            </a:r>
          </a:p>
          <a:p>
            <a:r>
              <a:rPr lang="ru-RU" sz="1600" dirty="0" smtClean="0"/>
              <a:t>На севере Чили расположена пустыня </a:t>
            </a:r>
            <a:r>
              <a:rPr lang="ru-RU" sz="1600" dirty="0" err="1" smtClean="0"/>
              <a:t>Атакама</a:t>
            </a:r>
            <a:r>
              <a:rPr lang="ru-RU" sz="1600" dirty="0" smtClean="0"/>
              <a:t>. В северной части залегают медные руды в Андах, в предгорных впадинах поваренная соль, натриевая селитра и соли йода. </a:t>
            </a:r>
          </a:p>
          <a:p>
            <a:r>
              <a:rPr lang="ru-RU" sz="1600" dirty="0" smtClean="0"/>
              <a:t>влажная область </a:t>
            </a:r>
            <a:r>
              <a:rPr lang="ru-RU" sz="1600" dirty="0" err="1" smtClean="0"/>
              <a:t>Средн-его</a:t>
            </a:r>
            <a:r>
              <a:rPr lang="ru-RU" sz="1600" dirty="0" smtClean="0"/>
              <a:t> Чили представляет собой наиболее развитую в </a:t>
            </a:r>
            <a:r>
              <a:rPr lang="ru-RU" sz="1600" dirty="0" err="1" smtClean="0"/>
              <a:t>хозяйст-венном</a:t>
            </a:r>
            <a:r>
              <a:rPr lang="ru-RU" sz="1600" dirty="0" smtClean="0"/>
              <a:t> отношении территорию, на которой сосредоточено примерно 75% населения страны. На обширных  полях выращиваются зерновые.</a:t>
            </a:r>
          </a:p>
          <a:p>
            <a:r>
              <a:rPr lang="ru-RU" sz="1600" dirty="0" smtClean="0"/>
              <a:t>Южная часть Чили слабо освоенная сельским хозяйством территория, что связано с особенностями рельефа местности и климатом.  </a:t>
            </a:r>
          </a:p>
          <a:p>
            <a:r>
              <a:rPr lang="ru-RU" sz="1600" dirty="0" smtClean="0"/>
              <a:t>В Чили расположены около 130 вулканов.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Состав населения, язык и религия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291264" cy="443484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Две трети жителей происходят от смешанных браков между индейцами и европейскими переселенцами. Значительный  вклад в этнический состав современных чилийцев  внесли баски -колонисты, прибывшие из Испании.  </a:t>
            </a:r>
            <a:r>
              <a:rPr lang="ru-RU" sz="1600" dirty="0" err="1" smtClean="0"/>
              <a:t>Арауканы</a:t>
            </a:r>
            <a:r>
              <a:rPr lang="ru-RU" sz="1600" dirty="0" smtClean="0"/>
              <a:t> индейский народ, который успешно защищал свою независимость от инков и испанцев, проживает  преимущественно на юге страны. </a:t>
            </a:r>
          </a:p>
          <a:p>
            <a:r>
              <a:rPr lang="ru-RU" sz="1600" dirty="0" smtClean="0"/>
              <a:t>Небольшая группа индейцев, говорящих на языке </a:t>
            </a:r>
            <a:r>
              <a:rPr lang="ru-RU" sz="1600" dirty="0" err="1" smtClean="0"/>
              <a:t>аймара</a:t>
            </a:r>
            <a:r>
              <a:rPr lang="ru-RU" sz="1600" dirty="0" smtClean="0"/>
              <a:t>, живет на крайнем севере Чили; особую группу составляет также население острова Пасхи(</a:t>
            </a:r>
            <a:r>
              <a:rPr lang="ru-RU" sz="1600" dirty="0" err="1" smtClean="0"/>
              <a:t>рапануйцы</a:t>
            </a:r>
            <a:r>
              <a:rPr lang="ru-RU" sz="1600" dirty="0" smtClean="0"/>
              <a:t>).</a:t>
            </a:r>
          </a:p>
          <a:p>
            <a:r>
              <a:rPr lang="ru-RU" sz="1600" dirty="0" smtClean="0"/>
              <a:t>В стране проживают  также  потомки переселенцев англичан, шотландцев, ирландцев, немцев, итальянцев, швейцарцев, югославов прибывших в разное время в 18-19 веках.</a:t>
            </a:r>
          </a:p>
          <a:p>
            <a:r>
              <a:rPr lang="ru-RU" sz="1600" dirty="0" smtClean="0"/>
              <a:t>Официальный язык Чили - испанский, на нем говорит большинство жителей. Многие коренные жители продолжают говорить на языках </a:t>
            </a:r>
            <a:r>
              <a:rPr lang="ru-RU" sz="1600" dirty="0" err="1" smtClean="0"/>
              <a:t>араукано</a:t>
            </a:r>
            <a:r>
              <a:rPr lang="ru-RU" sz="1600" dirty="0" smtClean="0"/>
              <a:t> и немецком.</a:t>
            </a:r>
          </a:p>
          <a:p>
            <a:r>
              <a:rPr lang="ru-RU" sz="1600" dirty="0" smtClean="0"/>
              <a:t>80% населения – католики, 13% - протестанты, проживают также приверженцы иудаизма.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Колонизация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038600" cy="4781128"/>
          </a:xfrm>
        </p:spPr>
        <p:txBody>
          <a:bodyPr>
            <a:noAutofit/>
          </a:bodyPr>
          <a:lstStyle/>
          <a:p>
            <a:r>
              <a:rPr lang="ru-RU" sz="1600" dirty="0" smtClean="0"/>
              <a:t>До вторжения испанцев в северной части Чили жили индейские народы кечуа и </a:t>
            </a:r>
            <a:r>
              <a:rPr lang="ru-RU" sz="1600" dirty="0" err="1" smtClean="0"/>
              <a:t>аймара</a:t>
            </a:r>
            <a:r>
              <a:rPr lang="ru-RU" sz="1600" dirty="0" smtClean="0"/>
              <a:t>, в центральной части – </a:t>
            </a:r>
            <a:r>
              <a:rPr lang="ru-RU" sz="1600" dirty="0" err="1" smtClean="0"/>
              <a:t>арауканы</a:t>
            </a:r>
            <a:r>
              <a:rPr lang="ru-RU" sz="1600" dirty="0" smtClean="0"/>
              <a:t> (</a:t>
            </a:r>
            <a:r>
              <a:rPr lang="ru-RU" sz="1600" dirty="0" err="1" smtClean="0"/>
              <a:t>мапуче</a:t>
            </a:r>
            <a:r>
              <a:rPr lang="ru-RU" sz="1600" dirty="0" smtClean="0"/>
              <a:t>), на юге – </a:t>
            </a:r>
            <a:r>
              <a:rPr lang="ru-RU" sz="1600" dirty="0" err="1" smtClean="0"/>
              <a:t>алакалуфы</a:t>
            </a:r>
            <a:r>
              <a:rPr lang="ru-RU" sz="1600" dirty="0" smtClean="0"/>
              <a:t>, </a:t>
            </a:r>
            <a:r>
              <a:rPr lang="ru-RU" sz="1600" dirty="0" err="1" smtClean="0"/>
              <a:t>яганы</a:t>
            </a:r>
            <a:r>
              <a:rPr lang="ru-RU" sz="1600" dirty="0" smtClean="0"/>
              <a:t> и она. В конце 13-нач. 14 вв. северная часть была завоевана инками, племена </a:t>
            </a:r>
            <a:r>
              <a:rPr lang="ru-RU" sz="1600" dirty="0" err="1" smtClean="0"/>
              <a:t>арауканов</a:t>
            </a:r>
            <a:r>
              <a:rPr lang="ru-RU" sz="1600" dirty="0" smtClean="0"/>
              <a:t> ,проживающих в центральной части, оказали ожесточенное сопротивление и не подчинились им. </a:t>
            </a:r>
          </a:p>
          <a:p>
            <a:r>
              <a:rPr lang="ru-RU" sz="1600" dirty="0" smtClean="0"/>
              <a:t>В 1535-50 годах испанские </a:t>
            </a:r>
            <a:r>
              <a:rPr lang="ru-RU" sz="1600" dirty="0" err="1" smtClean="0"/>
              <a:t>конкисатдоры</a:t>
            </a:r>
            <a:r>
              <a:rPr lang="ru-RU" sz="1600" dirty="0" smtClean="0"/>
              <a:t> завоёвывают побережье Чили примерно до 40° </a:t>
            </a:r>
            <a:r>
              <a:rPr lang="ru-RU" sz="1600" dirty="0" err="1" smtClean="0"/>
              <a:t>ю</a:t>
            </a:r>
            <a:r>
              <a:rPr lang="ru-RU" sz="1600" dirty="0" smtClean="0"/>
              <a:t>. </a:t>
            </a:r>
            <a:r>
              <a:rPr lang="ru-RU" sz="1600" dirty="0" err="1" smtClean="0"/>
              <a:t>ш</a:t>
            </a:r>
            <a:r>
              <a:rPr lang="ru-RU" sz="1600" dirty="0" smtClean="0"/>
              <a:t>. и основывают несколько городов: Сантьяго, </a:t>
            </a:r>
            <a:r>
              <a:rPr lang="ru-RU" sz="1600" dirty="0" err="1" smtClean="0"/>
              <a:t>Нуэва-Эстремадура</a:t>
            </a:r>
            <a:r>
              <a:rPr lang="ru-RU" sz="1600" dirty="0" smtClean="0"/>
              <a:t>, </a:t>
            </a:r>
            <a:r>
              <a:rPr lang="ru-RU" sz="1600" dirty="0" err="1" smtClean="0"/>
              <a:t>Консепсьон</a:t>
            </a:r>
            <a:r>
              <a:rPr lang="ru-RU" sz="1600" dirty="0" smtClean="0"/>
              <a:t>, </a:t>
            </a:r>
            <a:r>
              <a:rPr lang="ru-RU" sz="1600" dirty="0" err="1" smtClean="0"/>
              <a:t>Вальдивия</a:t>
            </a:r>
            <a:r>
              <a:rPr lang="ru-RU" sz="1600" dirty="0" smtClean="0"/>
              <a:t>. В районах проживания </a:t>
            </a:r>
            <a:r>
              <a:rPr lang="ru-RU" sz="1600" dirty="0" err="1" smtClean="0"/>
              <a:t>мапуче</a:t>
            </a:r>
            <a:r>
              <a:rPr lang="ru-RU" sz="1600" dirty="0" smtClean="0"/>
              <a:t> продвижение испанцев на юг сопровождалось боевыми действиями.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8544" y="1412776"/>
            <a:ext cx="4038600" cy="4925144"/>
          </a:xfrm>
        </p:spPr>
        <p:txBody>
          <a:bodyPr>
            <a:noAutofit/>
          </a:bodyPr>
          <a:lstStyle/>
          <a:p>
            <a:r>
              <a:rPr lang="ru-RU" sz="1600" dirty="0" smtClean="0"/>
              <a:t>К началу колонизации на территории Чили проживало около 1 млн. чел. Через 40 лет после начала колонизации население сократилось вдвое из-за болезней, войн и рабского труда. </a:t>
            </a:r>
          </a:p>
          <a:p>
            <a:r>
              <a:rPr lang="ru-RU" sz="1600" dirty="0" smtClean="0"/>
              <a:t>Испанцы не нашли в Чили богатых залежей драгоценных металлов, и колонизация приняла сельскохозяйственный характер. Здесь стали культивировать пшеницу, ячмень, коноплю, виноград. Также началось разведение крупного рогатого скота и овец. С 18 века большое значение приобрела добыча меди. Таким образом, в колониальную эпоху были заложены основы современной экономики Чили.</a:t>
            </a:r>
          </a:p>
          <a:p>
            <a:pPr>
              <a:buNone/>
            </a:pPr>
            <a:r>
              <a:rPr lang="ru-RU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Независимость Чили и политический режим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600" dirty="0" smtClean="0"/>
              <a:t>В начале 19 в. Чили завоевала независимость от Испании. На протяжении 19 века Чили принимает участие в нескольких войнах на континенте, в результате чего занимает господствующее положение на западном побережье Южной Америки.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700" dirty="0" smtClean="0"/>
              <a:t>20 век в Чили это постоянная смена политических режимов, диктатуры и демократии.</a:t>
            </a:r>
          </a:p>
          <a:p>
            <a:r>
              <a:rPr lang="ru-RU" sz="1700" dirty="0" smtClean="0"/>
              <a:t>1927-1931 – диктатура Карлоса </a:t>
            </a:r>
            <a:r>
              <a:rPr lang="ru-RU" sz="1700" dirty="0" err="1" smtClean="0"/>
              <a:t>Ибаньеса</a:t>
            </a:r>
            <a:r>
              <a:rPr lang="ru-RU" sz="1700" dirty="0" smtClean="0"/>
              <a:t>.</a:t>
            </a:r>
          </a:p>
          <a:p>
            <a:r>
              <a:rPr lang="ru-RU" sz="1700" dirty="0" smtClean="0"/>
              <a:t>1931 – </a:t>
            </a:r>
            <a:r>
              <a:rPr lang="ru-RU" sz="1700" dirty="0" err="1" smtClean="0"/>
              <a:t>востановление</a:t>
            </a:r>
            <a:r>
              <a:rPr lang="ru-RU" sz="1700" dirty="0" smtClean="0"/>
              <a:t> демократии</a:t>
            </a:r>
          </a:p>
          <a:p>
            <a:r>
              <a:rPr lang="ru-RU" sz="1700" dirty="0" smtClean="0"/>
              <a:t>1932 – приход к власти хунты </a:t>
            </a:r>
          </a:p>
          <a:p>
            <a:r>
              <a:rPr lang="ru-RU" sz="1700" dirty="0" smtClean="0"/>
              <a:t>1932 – восстановление демократии (на последующие 40 лет)</a:t>
            </a:r>
          </a:p>
          <a:p>
            <a:r>
              <a:rPr lang="ru-RU" sz="1700" dirty="0" smtClean="0"/>
              <a:t>1952 – 1958 – правление демократически избранного президента  бывшего диктатора К. </a:t>
            </a:r>
            <a:r>
              <a:rPr lang="ru-RU" sz="1700" dirty="0" err="1" smtClean="0"/>
              <a:t>Ибаньеса</a:t>
            </a:r>
            <a:r>
              <a:rPr lang="ru-RU" sz="1700" dirty="0" smtClean="0"/>
              <a:t>. </a:t>
            </a:r>
          </a:p>
          <a:p>
            <a:r>
              <a:rPr lang="ru-RU" sz="1700" dirty="0" smtClean="0"/>
              <a:t>1970-1973 – Правление президента Сальвадоре </a:t>
            </a:r>
            <a:r>
              <a:rPr lang="ru-RU" sz="1700" dirty="0" err="1" smtClean="0"/>
              <a:t>Альенде</a:t>
            </a:r>
            <a:r>
              <a:rPr lang="ru-RU" sz="1700" dirty="0" smtClean="0"/>
              <a:t>.</a:t>
            </a:r>
          </a:p>
          <a:p>
            <a:r>
              <a:rPr lang="ru-RU" sz="1700" dirty="0" smtClean="0"/>
              <a:t>1973-1988 – диктатура </a:t>
            </a:r>
            <a:r>
              <a:rPr lang="ru-RU" sz="1700" dirty="0" err="1" smtClean="0"/>
              <a:t>Аугусто</a:t>
            </a:r>
            <a:r>
              <a:rPr lang="ru-RU" sz="1700" dirty="0" smtClean="0"/>
              <a:t> Пиночета.</a:t>
            </a:r>
          </a:p>
          <a:p>
            <a:r>
              <a:rPr lang="ru-RU" sz="1700" dirty="0" smtClean="0"/>
              <a:t>1989 – восстановление демократии.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3648" y="116632"/>
            <a:ext cx="6552728" cy="86518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Достопримечательности Чили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valle-de-la-luna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052736"/>
            <a:ext cx="5976937" cy="398303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55577" y="5157788"/>
            <a:ext cx="7920879" cy="1700212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7400" dirty="0" smtClean="0">
                <a:solidFill>
                  <a:srgbClr val="0070C0"/>
                </a:solidFill>
              </a:rPr>
              <a:t>Пустыня </a:t>
            </a:r>
            <a:r>
              <a:rPr lang="ru-RU" sz="7400" dirty="0" err="1" smtClean="0">
                <a:solidFill>
                  <a:srgbClr val="0070C0"/>
                </a:solidFill>
              </a:rPr>
              <a:t>Атакама</a:t>
            </a:r>
            <a:r>
              <a:rPr lang="ru-RU" sz="7400" dirty="0" smtClean="0">
                <a:solidFill>
                  <a:srgbClr val="0070C0"/>
                </a:solidFill>
              </a:rPr>
              <a:t>, лунная долина</a:t>
            </a:r>
          </a:p>
          <a:p>
            <a:pPr marL="1588" indent="-1588">
              <a:buNone/>
            </a:pPr>
            <a:r>
              <a:rPr lang="ru-RU" sz="4000" dirty="0" err="1" smtClean="0"/>
              <a:t>Атакама</a:t>
            </a:r>
            <a:r>
              <a:rPr lang="ru-RU" sz="4000" dirty="0" smtClean="0"/>
              <a:t>, без всяких преувеличений, является самой засушливой  и самой старой пустыней на нашей планете. По предположениям ученых, ее возраст составляет 20 —40млн.лет.</a:t>
            </a:r>
          </a:p>
          <a:p>
            <a:pPr marL="1588" indent="-1588">
              <a:buNone/>
            </a:pPr>
            <a:r>
              <a:rPr lang="ru-RU" sz="4000" dirty="0" smtClean="0"/>
              <a:t>В лунной долине расположены большие песчаные дюны, имитирующие поверхность луны.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688" y="476672"/>
            <a:ext cx="5400600" cy="4286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Мраморная пещера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1" name="Содержимое 10" descr="16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11500" r="11500"/>
          <a:stretch>
            <a:fillRect/>
          </a:stretch>
        </p:blipFill>
        <p:spPr>
          <a:xfrm>
            <a:off x="1619672" y="980728"/>
            <a:ext cx="5486400" cy="4114800"/>
          </a:xfrm>
        </p:spPr>
      </p:pic>
      <p:sp>
        <p:nvSpPr>
          <p:cNvPr id="4" name="Содержимое 3"/>
          <p:cNvSpPr>
            <a:spLocks noGrp="1"/>
          </p:cNvSpPr>
          <p:nvPr>
            <p:ph type="body" sz="half" idx="4294967295"/>
          </p:nvPr>
        </p:nvSpPr>
        <p:spPr>
          <a:xfrm>
            <a:off x="971600" y="5085184"/>
            <a:ext cx="7487543" cy="1628775"/>
          </a:xfrm>
        </p:spPr>
        <p:txBody>
          <a:bodyPr>
            <a:normAutofit lnSpcReduction="10000"/>
          </a:bodyPr>
          <a:lstStyle/>
          <a:p>
            <a:pPr marL="1588" indent="-3175">
              <a:buNone/>
            </a:pPr>
            <a:r>
              <a:rPr lang="ru-RU" sz="1600" dirty="0" smtClean="0"/>
              <a:t>На границе Аргентины и Чили, неподалеку города </a:t>
            </a:r>
            <a:r>
              <a:rPr lang="ru-RU" sz="1600" dirty="0" err="1" smtClean="0"/>
              <a:t>Чиле-Чико</a:t>
            </a:r>
            <a:r>
              <a:rPr lang="ru-RU" sz="1600" dirty="0" smtClean="0"/>
              <a:t>, располагается одно из глубочайших озер в мире - </a:t>
            </a:r>
            <a:r>
              <a:rPr lang="ru-RU" sz="1600" dirty="0" err="1" smtClean="0"/>
              <a:t>Lago</a:t>
            </a:r>
            <a:r>
              <a:rPr lang="ru-RU" sz="1600" dirty="0" smtClean="0"/>
              <a:t> </a:t>
            </a:r>
            <a:r>
              <a:rPr lang="ru-RU" sz="1600" dirty="0" err="1" smtClean="0"/>
              <a:t>General</a:t>
            </a:r>
            <a:r>
              <a:rPr lang="ru-RU" sz="1600" dirty="0" smtClean="0"/>
              <a:t> </a:t>
            </a:r>
            <a:r>
              <a:rPr lang="ru-RU" sz="1600" dirty="0" err="1" smtClean="0"/>
              <a:t>Carrera</a:t>
            </a:r>
            <a:r>
              <a:rPr lang="ru-RU" sz="1600" dirty="0" smtClean="0"/>
              <a:t>. Водоем прославился на весь мир уникальным каскадом известняковых гротов. Известняк здесь  напоминает мрамор  цветом и рисунком.  Пещеры расположены в центре озера. Поражает цвет озера —  яркий насыщенно бирюзовый. Такой необычный цвет объясняется его ледниковым происхождением и наличием особых микро водорослей в воде. </a:t>
            </a:r>
            <a:endParaRPr lang="ru-RU" sz="1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</TotalTime>
  <Words>546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Чили</vt:lpstr>
      <vt:lpstr>  Карта Чили</vt:lpstr>
      <vt:lpstr>Соседствующие страны и государственный флаг Чили</vt:lpstr>
      <vt:lpstr>Климат и географические особенности</vt:lpstr>
      <vt:lpstr>Состав населения, язык и религия</vt:lpstr>
      <vt:lpstr>Колонизация</vt:lpstr>
      <vt:lpstr>Независимость Чили и политический режим</vt:lpstr>
      <vt:lpstr>Достопримечательности Чили</vt:lpstr>
      <vt:lpstr>Мраморная пещера</vt:lpstr>
      <vt:lpstr>Остров Пасхи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Чили</dc:title>
  <dc:creator>kovylyaev</dc:creator>
  <cp:lastModifiedBy>kovylyaev</cp:lastModifiedBy>
  <cp:revision>60</cp:revision>
  <dcterms:created xsi:type="dcterms:W3CDTF">2017-10-03T09:55:28Z</dcterms:created>
  <dcterms:modified xsi:type="dcterms:W3CDTF">2017-10-29T17:27:39Z</dcterms:modified>
</cp:coreProperties>
</file>