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59" r:id="rId6"/>
    <p:sldId id="262" r:id="rId7"/>
    <p:sldId id="264" r:id="rId8"/>
    <p:sldId id="261" r:id="rId9"/>
    <p:sldId id="263" r:id="rId10"/>
    <p:sldId id="265" r:id="rId11"/>
    <p:sldId id="267" r:id="rId12"/>
  </p:sldIdLst>
  <p:sldSz cx="9144000" cy="6858000" type="screen4x3"/>
  <p:notesSz cx="6858000" cy="9144000"/>
  <p:embeddedFontLst>
    <p:embeddedFont>
      <p:font typeface="SkazkaForSerge" panose="020B0604020202020204" charset="0"/>
      <p:regular r:id="rId13"/>
    </p:embeddedFont>
    <p:embeddedFont>
      <p:font typeface="Franklin Gothic Medium" panose="020B0603020102020204" pitchFamily="34" charset="0"/>
      <p:regular r:id="rId14"/>
      <p: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A42320"/>
    <a:srgbClr val="C42A26"/>
    <a:srgbClr val="8D1E1B"/>
    <a:srgbClr val="820041"/>
    <a:srgbClr val="CC0066"/>
    <a:srgbClr val="B05408"/>
    <a:srgbClr val="993300"/>
    <a:srgbClr val="BE2824"/>
    <a:srgbClr val="F90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714356"/>
            <a:ext cx="4896544" cy="32861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«По следам сказочных героев»</a:t>
            </a:r>
            <a:br>
              <a:rPr lang="ru-RU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endParaRPr lang="ru-RU" sz="5400" b="1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357562"/>
            <a:ext cx="4320480" cy="22860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Franklin Gothic Medium" pitchFamily="34" charset="0"/>
              </a:rPr>
              <a:t>МБДОУ </a:t>
            </a:r>
            <a:r>
              <a:rPr lang="ru-RU" sz="2200" b="1" dirty="0" smtClean="0">
                <a:solidFill>
                  <a:srgbClr val="002060"/>
                </a:solidFill>
                <a:latin typeface="Franklin Gothic Medium" pitchFamily="34" charset="0"/>
              </a:rPr>
              <a:t>ДС </a:t>
            </a:r>
            <a:r>
              <a:rPr lang="ru-RU" sz="2200" b="1" dirty="0" smtClean="0">
                <a:solidFill>
                  <a:srgbClr val="002060"/>
                </a:solidFill>
                <a:latin typeface="Franklin Gothic Medium" pitchFamily="34" charset="0"/>
              </a:rPr>
              <a:t>комбинированного вида№ 302</a:t>
            </a:r>
          </a:p>
          <a:p>
            <a:pPr>
              <a:spcBef>
                <a:spcPts val="0"/>
              </a:spcBef>
            </a:pPr>
            <a:endParaRPr lang="ru-RU" sz="2200" b="1" dirty="0">
              <a:solidFill>
                <a:srgbClr val="002060"/>
              </a:solidFill>
              <a:latin typeface="Franklin Gothic Medium" pitchFamily="34" charset="0"/>
            </a:endParaRPr>
          </a:p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Franklin Gothic Medium" pitchFamily="34" charset="0"/>
              </a:rPr>
              <a:t>Воспитатель: Кондратьева О.Н.</a:t>
            </a:r>
          </a:p>
          <a:p>
            <a:pPr>
              <a:spcBef>
                <a:spcPts val="0"/>
              </a:spcBef>
            </a:pPr>
            <a:endParaRPr lang="ru-RU" sz="2200" b="1" dirty="0">
              <a:solidFill>
                <a:srgbClr val="002060"/>
              </a:solidFill>
              <a:latin typeface="Franklin Gothic Medium" pitchFamily="34" charset="0"/>
            </a:endParaRPr>
          </a:p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Franklin Gothic Medium" pitchFamily="34" charset="0"/>
              </a:rPr>
              <a:t>декабрь 2016 год</a:t>
            </a:r>
            <a:endParaRPr lang="ru-RU" sz="2200" b="1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Сказка радость нам несет!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Сказка радость нам несет,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 Тот, кто знает, тот поймет,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В сказке очень много смысла,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И любовь там ходит близко.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В сказке много приключений,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Очень радостных волнений,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Побеждает в ней добро,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Ведь, оно сильней, чем зло.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Тот, кто сказки уважает,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Непременно вырастает,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Превращаясь в мудреца,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Верит очень в чудеса.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И приходит чудо в гости,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Не обходит стороной,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Главное, в него поверить,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И оно уже с тобой.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Сказка — чудная копилка,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Что накопишь, то возьмешь,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А без сказки в этой жизни - 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740000"/>
                </a:solidFill>
                <a:latin typeface="Franklin Gothic Medium" pitchFamily="34" charset="0"/>
              </a:rPr>
              <a:t>Непременно пропадешь.</a:t>
            </a:r>
          </a:p>
          <a:p>
            <a:pPr algn="ctr"/>
            <a:endParaRPr lang="ru-RU" b="1" dirty="0" smtClean="0">
              <a:solidFill>
                <a:srgbClr val="740000"/>
              </a:solidFill>
              <a:latin typeface="Franklin Gothic Medium" pitchFamily="34" charset="0"/>
            </a:endParaRPr>
          </a:p>
          <a:p>
            <a:endParaRPr lang="ru-RU" b="1" dirty="0" smtClean="0">
              <a:solidFill>
                <a:srgbClr val="74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До новых встреч!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3909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Задачи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071546"/>
            <a:ext cx="7715304" cy="25003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Franklin Gothic Medium" pitchFamily="34" charset="0"/>
              </a:rPr>
              <a:t>-     Закрепить знания детей о русских народных сказках;</a:t>
            </a:r>
            <a:endParaRPr lang="ru-RU" sz="1800" dirty="0" smtClean="0">
              <a:latin typeface="Franklin Gothic Medium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Franklin Gothic Medium" pitchFamily="34" charset="0"/>
              </a:rPr>
              <a:t>-     Формировать умение узнавать и называть их по отдельным иллюстрациям;</a:t>
            </a:r>
            <a:endParaRPr lang="ru-RU" sz="1800" dirty="0" smtClean="0">
              <a:latin typeface="Franklin Gothic Medium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Franklin Gothic Medium" pitchFamily="34" charset="0"/>
              </a:rPr>
              <a:t>-     Воспитывать любовь и интерес детей к русскому народному литературному искусству;</a:t>
            </a:r>
            <a:endParaRPr lang="ru-RU" sz="1800" dirty="0" smtClean="0">
              <a:latin typeface="Franklin Gothic Medium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Franklin Gothic Medium" pitchFamily="34" charset="0"/>
              </a:rPr>
              <a:t>-     Развивать выразительную речь, память, внимание, вызвать интерес к театру.</a:t>
            </a:r>
            <a:endParaRPr lang="ru-RU" sz="1800" dirty="0"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4357694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Franklin Gothic Medium" pitchFamily="34" charset="0"/>
              </a:rPr>
              <a:t>- Игровой.</a:t>
            </a:r>
            <a:endParaRPr lang="ru-RU" dirty="0" smtClean="0">
              <a:latin typeface="Franklin Gothic Medium" pitchFamily="34" charset="0"/>
            </a:endParaRPr>
          </a:p>
          <a:p>
            <a:r>
              <a:rPr lang="ru-RU" b="1" dirty="0" smtClean="0">
                <a:latin typeface="Franklin Gothic Medium" pitchFamily="34" charset="0"/>
              </a:rPr>
              <a:t>- Наглядный (использование иллюстраций, кукол).</a:t>
            </a:r>
            <a:endParaRPr lang="ru-RU" dirty="0" smtClean="0">
              <a:latin typeface="Franklin Gothic Medium" pitchFamily="34" charset="0"/>
            </a:endParaRPr>
          </a:p>
          <a:p>
            <a:r>
              <a:rPr lang="ru-RU" b="1" dirty="0" smtClean="0">
                <a:latin typeface="Franklin Gothic Medium" pitchFamily="34" charset="0"/>
              </a:rPr>
              <a:t>- Словесный (напоминание, указание, опросы, индивидуальные ответы детей).</a:t>
            </a:r>
            <a:endParaRPr lang="ru-RU" dirty="0" smtClean="0">
              <a:latin typeface="Franklin Gothic Medium" pitchFamily="34" charset="0"/>
            </a:endParaRPr>
          </a:p>
          <a:p>
            <a:r>
              <a:rPr lang="ru-RU" b="1" dirty="0" smtClean="0">
                <a:latin typeface="Franklin Gothic Medium" pitchFamily="34" charset="0"/>
              </a:rPr>
              <a:t>- Поощрение, анализ занятия.</a:t>
            </a:r>
            <a:endParaRPr lang="ru-RU" dirty="0" smtClean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643314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Методические приемы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166"/>
            <a:ext cx="8589640" cy="10715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Предварительная работа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4000504"/>
            <a:ext cx="7643866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Franklin Gothic Medium" pitchFamily="34" charset="0"/>
              </a:rPr>
              <a:t>- «Познание», «Коммуникация», «Чтение художественной литературы».</a:t>
            </a:r>
            <a:endParaRPr lang="ru-RU" sz="1800" dirty="0"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214422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Franklin Gothic Medium" pitchFamily="34" charset="0"/>
              </a:rPr>
              <a:t>- Рассматривание  иллюстраций,  чтение и обыгрывание русских народных сказок.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357562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Интеграция образовательных областей</a:t>
            </a:r>
            <a:endParaRPr lang="ru-RU" sz="2800" dirty="0"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928802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Оборудование</a:t>
            </a:r>
            <a:endParaRPr lang="ru-RU" sz="2800" dirty="0">
              <a:latin typeface="Franklin Gothic Medium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571744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b="1" dirty="0" smtClean="0">
                <a:solidFill>
                  <a:prstClr val="black"/>
                </a:solidFill>
                <a:latin typeface="Franklin Gothic Medium" pitchFamily="34" charset="0"/>
              </a:rPr>
              <a:t>- Книги, иллюстрации и кукольный театр с героями русских народных сказок, дидактическая игра «Собери героев сказки».</a:t>
            </a:r>
          </a:p>
        </p:txBody>
      </p:sp>
    </p:spTree>
    <p:extLst>
      <p:ext uri="{BB962C8B-B14F-4D97-AF65-F5344CB8AC3E}">
        <p14:creationId xmlns:p14="http://schemas.microsoft.com/office/powerpoint/2010/main" val="4108391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4073106" cy="24317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740000"/>
                </a:solidFill>
                <a:latin typeface="Franklin Gothic Medium" pitchFamily="34" charset="0"/>
              </a:rPr>
              <a:t>     </a:t>
            </a:r>
            <a:r>
              <a:rPr lang="ru-RU" sz="1800" b="1" dirty="0" smtClean="0">
                <a:solidFill>
                  <a:srgbClr val="740000"/>
                </a:solidFill>
                <a:latin typeface="Franklin Gothic Medium" pitchFamily="34" charset="0"/>
              </a:rPr>
              <a:t>Сказочные герои решили, что дети совсем забыли о них и решили обратить на себя внимание, привели в беспорядок книжную полку и оставили письмо.</a:t>
            </a:r>
            <a:endParaRPr lang="ru-RU" sz="1800" b="1" dirty="0">
              <a:solidFill>
                <a:srgbClr val="740000"/>
              </a:solidFill>
              <a:latin typeface="Franklin Gothic Medium" pitchFamily="34" charset="0"/>
            </a:endParaRPr>
          </a:p>
        </p:txBody>
      </p:sp>
      <p:pic>
        <p:nvPicPr>
          <p:cNvPr id="1026" name="Picture 2" descr="Картинки по запросу фото сказочных геро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57" y="1484784"/>
            <a:ext cx="3810000" cy="3409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Узнай сказку по загадке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5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5357826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Воспитатель загадывает детям загадки по мотивам русских народных сказок. </a:t>
            </a:r>
          </a:p>
          <a:p>
            <a:endParaRPr lang="ru-RU" b="1" dirty="0">
              <a:solidFill>
                <a:srgbClr val="740000"/>
              </a:solidFill>
              <a:latin typeface="Franklin Gothic Medium" pitchFamily="34" charset="0"/>
            </a:endParaRPr>
          </a:p>
        </p:txBody>
      </p:sp>
      <p:pic>
        <p:nvPicPr>
          <p:cNvPr id="2050" name="Picture 2" descr="Картинки по запросу фото сказочных геро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45" y="1257302"/>
            <a:ext cx="2599461" cy="3899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166"/>
            <a:ext cx="8589640" cy="8572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Перепутанные сказки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429264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Сказочные герои «перепутали»  свои истории. </a:t>
            </a:r>
          </a:p>
          <a:p>
            <a:pPr algn="ctr"/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Воспитатель предлагает детям отыскать нужные сказки.</a:t>
            </a:r>
            <a:endParaRPr lang="ru-RU" b="1" dirty="0">
              <a:solidFill>
                <a:srgbClr val="740000"/>
              </a:solidFill>
              <a:latin typeface="Franklin Gothic Medium" pitchFamily="34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2346545" cy="335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фото сказочных геро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8812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91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Собираем дружно сказки</a:t>
            </a:r>
            <a:endParaRPr lang="ru-RU" sz="4000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542926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Дидактическая игра –</a:t>
            </a:r>
            <a:r>
              <a:rPr lang="ru-RU" b="1" dirty="0" err="1" smtClean="0">
                <a:solidFill>
                  <a:srgbClr val="740000"/>
                </a:solidFill>
                <a:latin typeface="Franklin Gothic Medium" pitchFamily="34" charset="0"/>
              </a:rPr>
              <a:t>пазл</a:t>
            </a:r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 по мотивам русских народных произведений</a:t>
            </a:r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. Собери сказочного героя.</a:t>
            </a:r>
            <a:endParaRPr lang="ru-RU" b="1" dirty="0">
              <a:solidFill>
                <a:srgbClr val="740000"/>
              </a:solidFill>
              <a:latin typeface="Franklin Gothic Medium" pitchFamily="34" charset="0"/>
            </a:endParaRPr>
          </a:p>
        </p:txBody>
      </p:sp>
      <p:pic>
        <p:nvPicPr>
          <p:cNvPr id="4098" name="Picture 2" descr="Картинки по запросу фото сказочных геро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47" y="1412776"/>
            <a:ext cx="6344490" cy="38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Физкультминутка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916832"/>
            <a:ext cx="3777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Слушай, сказочный народ,</a:t>
            </a:r>
          </a:p>
          <a:p>
            <a:pPr algn="ctr"/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Собирайся в хоровод!</a:t>
            </a:r>
          </a:p>
          <a:p>
            <a:pPr algn="ctr"/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Поскорее в круг вставайте</a:t>
            </a:r>
          </a:p>
          <a:p>
            <a:pPr algn="ctr"/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И зарядку начинайте. </a:t>
            </a:r>
          </a:p>
          <a:p>
            <a:pPr algn="ctr"/>
            <a:r>
              <a:rPr lang="ru-RU" b="1" dirty="0" err="1" smtClean="0">
                <a:solidFill>
                  <a:srgbClr val="740000"/>
                </a:solidFill>
                <a:latin typeface="Franklin Gothic Medium" pitchFamily="34" charset="0"/>
              </a:rPr>
              <a:t>Потягушка</a:t>
            </a:r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, потянись!</a:t>
            </a:r>
          </a:p>
          <a:p>
            <a:pPr algn="ctr"/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Поскорей, скорей проснись!</a:t>
            </a:r>
          </a:p>
          <a:p>
            <a:pPr algn="ctr"/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День настал давным-давно,</a:t>
            </a:r>
          </a:p>
          <a:p>
            <a:pPr algn="ctr"/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Он стучит в твое окно.</a:t>
            </a:r>
            <a:endParaRPr lang="ru-RU" b="1" dirty="0">
              <a:solidFill>
                <a:srgbClr val="74000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Ты мне сказку расскажи!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5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550070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Ребята пересказывают сюжеты любимых</a:t>
            </a:r>
          </a:p>
          <a:p>
            <a:pPr algn="ctr"/>
            <a:r>
              <a:rPr lang="ru-RU" b="1" dirty="0" smtClean="0">
                <a:solidFill>
                  <a:srgbClr val="740000"/>
                </a:solidFill>
                <a:latin typeface="Franklin Gothic Medium" pitchFamily="34" charset="0"/>
              </a:rPr>
              <a:t> русских народных сказок.</a:t>
            </a:r>
            <a:endParaRPr lang="ru-RU" b="1" dirty="0">
              <a:solidFill>
                <a:srgbClr val="740000"/>
              </a:solidFill>
              <a:latin typeface="Franklin Gothic Medium" pitchFamily="34" charset="0"/>
            </a:endParaRPr>
          </a:p>
        </p:txBody>
      </p:sp>
      <p:pic>
        <p:nvPicPr>
          <p:cNvPr id="5122" name="Picture 2" descr="Картинки по запросу фото сказочных геро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221487" cy="3240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392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SkazkaForSerge</vt:lpstr>
      <vt:lpstr>Times New Roman</vt:lpstr>
      <vt:lpstr>Franklin Gothic Medium</vt:lpstr>
      <vt:lpstr>Тема Office</vt:lpstr>
      <vt:lpstr>«По следам сказочных героев» </vt:lpstr>
      <vt:lpstr>Задачи</vt:lpstr>
      <vt:lpstr>Предварительная работа</vt:lpstr>
      <vt:lpstr>Презентация PowerPoint</vt:lpstr>
      <vt:lpstr>Узнай сказку по загадке</vt:lpstr>
      <vt:lpstr>Перепутанные сказки</vt:lpstr>
      <vt:lpstr>Собираем дружно сказки</vt:lpstr>
      <vt:lpstr>Физкультминутка</vt:lpstr>
      <vt:lpstr>Ты мне сказку расскажи!</vt:lpstr>
      <vt:lpstr>Сказка радость нам несет!</vt:lpstr>
      <vt:lpstr>До новых встреч!</vt:lpstr>
    </vt:vector>
  </TitlesOfParts>
  <Company>МАОУ лицей №21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Николай Легунец</cp:lastModifiedBy>
  <cp:revision>101</cp:revision>
  <dcterms:created xsi:type="dcterms:W3CDTF">2015-04-19T15:51:03Z</dcterms:created>
  <dcterms:modified xsi:type="dcterms:W3CDTF">2016-12-11T03:42:50Z</dcterms:modified>
</cp:coreProperties>
</file>