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58" r:id="rId6"/>
    <p:sldId id="261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EA3F-301A-4707-B51C-826294F9F1E9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CFA2-4C48-4E5E-A8F1-B206975E6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34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EA3F-301A-4707-B51C-826294F9F1E9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CFA2-4C48-4E5E-A8F1-B206975E6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70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EA3F-301A-4707-B51C-826294F9F1E9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CFA2-4C48-4E5E-A8F1-B206975E6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59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EA3F-301A-4707-B51C-826294F9F1E9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CFA2-4C48-4E5E-A8F1-B206975E6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08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EA3F-301A-4707-B51C-826294F9F1E9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CFA2-4C48-4E5E-A8F1-B206975E6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97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EA3F-301A-4707-B51C-826294F9F1E9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CFA2-4C48-4E5E-A8F1-B206975E6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38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EA3F-301A-4707-B51C-826294F9F1E9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CFA2-4C48-4E5E-A8F1-B206975E6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86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EA3F-301A-4707-B51C-826294F9F1E9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CFA2-4C48-4E5E-A8F1-B206975E6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10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EA3F-301A-4707-B51C-826294F9F1E9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CFA2-4C48-4E5E-A8F1-B206975E6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557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EA3F-301A-4707-B51C-826294F9F1E9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CFA2-4C48-4E5E-A8F1-B206975E6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43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EA3F-301A-4707-B51C-826294F9F1E9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CFA2-4C48-4E5E-A8F1-B206975E6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82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FEA3F-301A-4707-B51C-826294F9F1E9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4CFA2-4C48-4E5E-A8F1-B206975E6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0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3%D1%80%D0%B0%D0%BB" TargetMode="External"/><Relationship Id="rId3" Type="http://schemas.openxmlformats.org/officeDocument/2006/relationships/hyperlink" Target="https://ru.wikipedia.org/wiki/1924_%D0%B3%D0%BE%D0%B4" TargetMode="External"/><Relationship Id="rId7" Type="http://schemas.openxmlformats.org/officeDocument/2006/relationships/hyperlink" Target="https://ru.wikipedia.org/wiki/%D0%A1%D0%B2%D0%B5%D1%80%D0%B4%D0%BB%D0%BE%D0%B2%D1%81%D0%BA%D0%B0%D1%8F_%D0%BE%D0%B1%D0%BB%D0%B0%D1%81%D1%82%D1%8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u.wikipedia.org/wiki/%D0%A3%D1%80%D0%B0%D0%BB%D1%8C%D1%81%D0%BA%D0%B8%D0%B9_%D1%84%D0%B5%D0%B4%D0%B5%D1%80%D0%B0%D0%BB%D1%8C%D0%BD%D1%8B%D0%B9_%D0%BE%D0%BA%D1%80%D1%83%D0%B3" TargetMode="External"/><Relationship Id="rId5" Type="http://schemas.openxmlformats.org/officeDocument/2006/relationships/hyperlink" Target="https://ru.wikipedia.org/wiki/%D0%90%D0%B4%D0%BC%D0%B8%D0%BD%D0%B8%D1%81%D1%82%D1%80%D0%B0%D1%82%D0%B8%D0%B2%D0%BD%D1%8B%D0%B9_%D1%86%D0%B5%D0%BD%D1%82%D1%80" TargetMode="External"/><Relationship Id="rId4" Type="http://schemas.openxmlformats.org/officeDocument/2006/relationships/hyperlink" Target="https://ru.wikipedia.org/wiki/1991_%D0%B3%D0%BE%D0%B4" TargetMode="External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0%B8%D0%B1%D0%B8%D1%80%D1%81%D0%BA%D0%B8%D0%B9_%D1%82%D1%80%D0%B0%D0%BA%D1%82" TargetMode="External"/><Relationship Id="rId3" Type="http://schemas.openxmlformats.org/officeDocument/2006/relationships/hyperlink" Target="https://ru.wikipedia.org/wiki/1723_%D0%B3%D0%BE%D0%B4" TargetMode="External"/><Relationship Id="rId7" Type="http://schemas.openxmlformats.org/officeDocument/2006/relationships/hyperlink" Target="https://ru.wikipedia.org/wiki/%D0%A0%D0%BE%D1%81%D1%81%D0%B8%D0%B9%D1%81%D0%BA%D0%B0%D1%8F_%D0%B8%D0%BC%D0%BF%D0%B5%D1%80%D0%B8%D1%8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u.wikipedia.org/wiki/%D0%9F%D0%B5%D1%80%D0%BC%D1%81%D0%BA%D0%B0%D1%8F_%D0%B3%D1%83%D0%B1%D0%B5%D1%80%D0%BD%D0%B8%D1%8F" TargetMode="External"/><Relationship Id="rId5" Type="http://schemas.openxmlformats.org/officeDocument/2006/relationships/hyperlink" Target="https://ru.wikipedia.org/wiki/1781_%D0%B3%D0%BE%D0%B4" TargetMode="External"/><Relationship Id="rId4" Type="http://schemas.openxmlformats.org/officeDocument/2006/relationships/hyperlink" Target="https://ru.wikipedia.org/wiki/%D0%95%D0%BA%D0%B0%D1%82%D0%B5%D1%80%D0%B8%D0%BD%D0%B0_II" TargetMode="Externa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F%D0%B8%D1%81%D0%BE%D0%BA_%D0%B3%D0%BE%D1%80%D0%BE%D0%B4%D0%BE%D0%B2_%D0%A0%D0%BE%D1%81%D1%81%D0%B8%D0%B8_%D1%81_%D0%BD%D0%B0%D1%81%D0%B5%D0%BB%D0%B5%D0%BD%D0%B8%D0%B5%D0%BC_%D0%B1%D0%BE%D0%BB%D0%B5%D0%B5_100_%D1%82%D1%8B%D1%81%D1%8F%D1%87_%D0%B6%D0%B8%D1%82%D0%B5%D0%BB%D0%B5%D0%B9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u.wikipedia.org/wiki/%D0%9D%D0%BE%D0%B2%D0%BE%D1%81%D0%B8%D0%B1%D0%B8%D1%80%D1%81%D0%BA" TargetMode="External"/><Relationship Id="rId5" Type="http://schemas.openxmlformats.org/officeDocument/2006/relationships/hyperlink" Target="https://ru.wikipedia.org/wiki/%D0%A1%D0%B0%D0%BD%D0%BA%D1%82-%D0%9F%D0%B5%D1%82%D0%B5%D1%80%D0%B1%D1%83%D1%80%D0%B3" TargetMode="External"/><Relationship Id="rId4" Type="http://schemas.openxmlformats.org/officeDocument/2006/relationships/hyperlink" Target="https://ru.wikipedia.org/wiki/%D0%9C%D0%BE%D1%81%D0%BA%D0%B2%D0%B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1%80%D0%B5%D0%B4%D0%BD%D0%B8%D0%B9_%D0%A3%D1%80%D0%B0%D0%BB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u.wikipedia.org/wiki/%D0%90%D0%B7%D0%B8%D0%B0%D1%82%D1%81%D0%BA%D0%B0%D1%8F_%D1%87%D0%B0%D1%81%D1%82%D1%8C_%D0%A0%D0%BE%D1%81%D1%81%D0%B8%D0%B8" TargetMode="External"/><Relationship Id="rId5" Type="http://schemas.openxmlformats.org/officeDocument/2006/relationships/hyperlink" Target="https://ru.wikipedia.org/wiki/%D0%95%D0%B2%D1%80%D0%BE%D0%BF%D0%B5%D0%B9%D1%81%D0%BA%D0%B0%D1%8F_%D1%87%D0%B0%D1%81%D1%82%D1%8C_%D0%A0%D0%BE%D1%81%D1%81%D0%B8%D0%B8" TargetMode="External"/><Relationship Id="rId4" Type="http://schemas.openxmlformats.org/officeDocument/2006/relationships/hyperlink" Target="https://ru.wikipedia.org/wiki/%D0%98%D1%81%D0%B5%D1%82%D1%8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0%B5%D0%BB%D0%B8%D0%BA%D0%B0%D1%8F_%D0%9E%D1%82%D0%B5%D1%87%D0%B5%D1%81%D1%82%D0%B2%D0%B5%D0%BD%D0%BD%D0%B0%D1%8F_%D0%B2%D0%BE%D0%B9%D0%BD%D0%B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s://ru.wikipedia.org/wiki/%D0%A3%D1%80%D0%B0%D0%BB%D1%8C%D1%81%D0%BA%D0%B8%D0%B9_%D0%B7%D0%B0%D0%B2%D0%BE%D0%B4_%D1%82%D1%8F%D0%B6%D0%B5%D0%BB%D0%BE%D0%B3%D0%BE_%D0%BC%D0%B0%D1%88%D0%B8%D0%BD%D0%BE%D1%81%D1%82%D1%80%D0%BE%D0%B5%D0%BD%D0%B8%D1%8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екатеринбург картинк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44"/>
          <a:stretch/>
        </p:blipFill>
        <p:spPr bwMode="auto">
          <a:xfrm>
            <a:off x="0" y="0"/>
            <a:ext cx="12192000" cy="685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358188"/>
            <a:ext cx="9144000" cy="1941095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/>
            </a:r>
            <a:br>
              <a:rPr lang="ru-RU" sz="4800" b="1" dirty="0" smtClean="0">
                <a:solidFill>
                  <a:srgbClr val="7030A0"/>
                </a:solidFill>
              </a:rPr>
            </a:br>
            <a:r>
              <a:rPr lang="ru-RU" sz="4800" b="1" dirty="0">
                <a:solidFill>
                  <a:srgbClr val="7030A0"/>
                </a:solidFill>
              </a:rPr>
              <a:t/>
            </a:r>
            <a:br>
              <a:rPr lang="ru-RU" sz="4800" b="1" dirty="0">
                <a:solidFill>
                  <a:srgbClr val="7030A0"/>
                </a:solidFill>
              </a:rPr>
            </a:br>
            <a:r>
              <a:rPr lang="ru-RU" sz="4800" b="1" smtClean="0">
                <a:solidFill>
                  <a:srgbClr val="7030A0"/>
                </a:solidFill>
              </a:rPr>
              <a:t/>
            </a:r>
            <a:br>
              <a:rPr lang="ru-RU" sz="4800" b="1" smtClean="0">
                <a:solidFill>
                  <a:srgbClr val="7030A0"/>
                </a:solidFill>
              </a:rPr>
            </a:br>
            <a:r>
              <a:rPr lang="ru-RU" sz="4800" b="1" smtClean="0">
                <a:solidFill>
                  <a:srgbClr val="7030A0"/>
                </a:solidFill>
              </a:rPr>
              <a:t/>
            </a:r>
            <a:br>
              <a:rPr lang="ru-RU" sz="4800" b="1" smtClean="0">
                <a:solidFill>
                  <a:srgbClr val="7030A0"/>
                </a:solidFill>
              </a:rPr>
            </a:br>
            <a:r>
              <a:rPr lang="ru-RU" sz="4800" b="1">
                <a:solidFill>
                  <a:srgbClr val="7030A0"/>
                </a:solidFill>
              </a:rPr>
              <a:t/>
            </a:r>
            <a:br>
              <a:rPr lang="ru-RU" sz="4800" b="1">
                <a:solidFill>
                  <a:srgbClr val="7030A0"/>
                </a:solidFill>
              </a:rPr>
            </a:br>
            <a:r>
              <a:rPr lang="ru-RU" sz="4800" b="1" smtClean="0">
                <a:solidFill>
                  <a:srgbClr val="7030A0"/>
                </a:solidFill>
              </a:rPr>
              <a:t/>
            </a:r>
            <a:br>
              <a:rPr lang="ru-RU" sz="4800" b="1" smtClean="0">
                <a:solidFill>
                  <a:srgbClr val="7030A0"/>
                </a:solidFill>
              </a:rPr>
            </a:br>
            <a:r>
              <a:rPr lang="ru-RU" sz="4800" b="1">
                <a:solidFill>
                  <a:srgbClr val="7030A0"/>
                </a:solidFill>
              </a:rPr>
              <a:t/>
            </a:r>
            <a:br>
              <a:rPr lang="ru-RU" sz="4800" b="1">
                <a:solidFill>
                  <a:srgbClr val="7030A0"/>
                </a:solidFill>
              </a:rPr>
            </a:br>
            <a:r>
              <a:rPr lang="ru-RU" sz="4000" b="1" smtClean="0">
                <a:solidFill>
                  <a:srgbClr val="7030A0"/>
                </a:solidFill>
              </a:rPr>
              <a:t>Проект </a:t>
            </a:r>
            <a:r>
              <a:rPr lang="ru-RU" sz="4000" b="1" dirty="0" smtClean="0">
                <a:solidFill>
                  <a:srgbClr val="7030A0"/>
                </a:solidFill>
              </a:rPr>
              <a:t>«</a:t>
            </a:r>
            <a:r>
              <a:rPr lang="ru-RU" sz="4000" b="1" dirty="0" smtClean="0">
                <a:solidFill>
                  <a:srgbClr val="7030A0"/>
                </a:solidFill>
              </a:rPr>
              <a:t>Люблю </a:t>
            </a:r>
            <a:r>
              <a:rPr lang="ru-RU" sz="4000" b="1" dirty="0">
                <a:solidFill>
                  <a:srgbClr val="7030A0"/>
                </a:solidFill>
              </a:rPr>
              <a:t>по городу гулять</a:t>
            </a:r>
            <a:r>
              <a:rPr lang="ru-RU" sz="4000" b="1" dirty="0" smtClean="0">
                <a:solidFill>
                  <a:srgbClr val="7030A0"/>
                </a:solidFill>
              </a:rPr>
              <a:t>…»</a:t>
            </a:r>
            <a:r>
              <a:rPr lang="ru-RU" sz="4000" b="1" dirty="0">
                <a:solidFill>
                  <a:srgbClr val="7030A0"/>
                </a:solidFill>
              </a:rPr>
              <a:t/>
            </a:r>
            <a:br>
              <a:rPr lang="ru-RU" sz="4000" b="1" dirty="0">
                <a:solidFill>
                  <a:srgbClr val="7030A0"/>
                </a:solidFill>
              </a:rPr>
            </a:b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«</a:t>
            </a:r>
            <a:r>
              <a:rPr lang="ru-RU" sz="4000" b="1" smtClean="0">
                <a:solidFill>
                  <a:srgbClr val="FF0000"/>
                </a:solidFill>
              </a:rPr>
              <a:t>Город </a:t>
            </a:r>
            <a:r>
              <a:rPr lang="ru-RU" sz="4000" b="1" smtClean="0">
                <a:solidFill>
                  <a:srgbClr val="FF0000"/>
                </a:solidFill>
              </a:rPr>
              <a:t>России-ЕКАТЕРИНБУРГ</a:t>
            </a:r>
            <a:r>
              <a:rPr lang="ru-RU" sz="4000" b="1" dirty="0" smtClean="0">
                <a:solidFill>
                  <a:srgbClr val="FF0000"/>
                </a:solidFill>
              </a:rPr>
              <a:t>»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0232" y="5085347"/>
            <a:ext cx="10828421" cy="1572123"/>
          </a:xfrm>
          <a:solidFill>
            <a:srgbClr val="FFC000"/>
          </a:solidFill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14400" dirty="0" smtClean="0"/>
              <a:t>Исполнитель: Князева Оксана Васильевна</a:t>
            </a:r>
          </a:p>
          <a:p>
            <a:r>
              <a:rPr lang="ru-RU" sz="14400" smtClean="0"/>
              <a:t>учитель-логопед МБДОУ </a:t>
            </a:r>
            <a:r>
              <a:rPr lang="ru-RU" sz="14400" dirty="0" smtClean="0"/>
              <a:t>№ 302</a:t>
            </a:r>
          </a:p>
          <a:p>
            <a:pPr algn="l"/>
            <a:endParaRPr lang="ru-RU" sz="16000" dirty="0" smtClean="0"/>
          </a:p>
        </p:txBody>
      </p:sp>
    </p:spTree>
    <p:extLst>
      <p:ext uri="{BB962C8B-B14F-4D97-AF65-F5344CB8AC3E}">
        <p14:creationId xmlns:p14="http://schemas.microsoft.com/office/powerpoint/2010/main" val="352997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екатеринбург картинк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44"/>
          <a:stretch/>
        </p:blipFill>
        <p:spPr bwMode="auto">
          <a:xfrm>
            <a:off x="0" y="-1"/>
            <a:ext cx="12192000" cy="685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90863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b="1" dirty="0" smtClean="0"/>
              <a:t>История города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721768"/>
            <a:ext cx="9144000" cy="313106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37937" y="2005263"/>
            <a:ext cx="10716126" cy="39703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Екатеринбу́рг</a:t>
            </a:r>
            <a:r>
              <a:rPr lang="ru-RU" sz="36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Россия.</a:t>
            </a:r>
            <a:r>
              <a:rPr lang="ru-RU" sz="36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algn="ctr"/>
            <a:r>
              <a:rPr lang="ru-RU" sz="36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(с </a:t>
            </a:r>
            <a:r>
              <a:rPr lang="ru-RU" sz="3600" u="none" strike="noStrike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tooltip="1924 год"/>
              </a:rPr>
              <a:t>1924</a:t>
            </a:r>
            <a:r>
              <a:rPr lang="ru-RU" sz="36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по </a:t>
            </a:r>
            <a:r>
              <a:rPr lang="ru-RU" sz="3600" u="none" strike="noStrike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 tooltip="1991 год"/>
              </a:rPr>
              <a:t>1991 год</a:t>
            </a:r>
            <a:r>
              <a:rPr lang="ru-RU" sz="36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— </a:t>
            </a:r>
            <a:r>
              <a:rPr lang="ru-RU" sz="36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Свердло́вск</a:t>
            </a:r>
            <a:r>
              <a:rPr lang="ru-RU" sz="36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 — </a:t>
            </a:r>
            <a:r>
              <a:rPr lang="ru-RU" sz="3600" u="none" strike="noStrike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 tooltip="Административный центр"/>
              </a:rPr>
              <a:t>центр</a:t>
            </a:r>
            <a:r>
              <a:rPr lang="ru-RU" sz="36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ru-RU" sz="3600" u="none" strike="noStrike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 tooltip="Уральский федеральный округ"/>
              </a:rPr>
              <a:t>Уральского федерального округа</a:t>
            </a:r>
            <a:r>
              <a:rPr lang="ru-RU" sz="36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и </a:t>
            </a:r>
            <a:r>
              <a:rPr lang="ru-RU" sz="3600" u="none" strike="noStrike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 tooltip="Свердловская область"/>
              </a:rPr>
              <a:t>Свердловской области</a:t>
            </a:r>
            <a:r>
              <a:rPr lang="ru-RU" sz="36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Является самым большим административным, культурным, научно-образовательным центром </a:t>
            </a:r>
          </a:p>
          <a:p>
            <a:pPr algn="ctr"/>
            <a:r>
              <a:rPr lang="ru-RU" sz="3600" u="none" strike="noStrike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 tooltip="Урал"/>
              </a:rPr>
              <a:t>Уральского региона</a:t>
            </a:r>
            <a:endParaRPr lang="ru-RU" sz="3600" dirty="0"/>
          </a:p>
        </p:txBody>
      </p:sp>
      <p:pic>
        <p:nvPicPr>
          <p:cNvPr id="6" name="Рисунок 5" descr="SP AKUR 2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0" y="0"/>
            <a:ext cx="3018340" cy="24544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1111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екатеринбург картинк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44"/>
          <a:stretch/>
        </p:blipFill>
        <p:spPr bwMode="auto">
          <a:xfrm>
            <a:off x="0" y="-161846"/>
            <a:ext cx="12192000" cy="685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29262" y="0"/>
            <a:ext cx="8662738" cy="1090863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b="1" dirty="0" smtClean="0"/>
              <a:t>День рождения города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721768"/>
            <a:ext cx="9144000" cy="313106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66737" y="2005263"/>
            <a:ext cx="9625263" cy="39703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sz="3600" dirty="0"/>
              <a:t>Основан 7 ноября  </a:t>
            </a:r>
            <a:r>
              <a:rPr lang="ru-RU" sz="3600" dirty="0">
                <a:hlinkClick r:id="rId3" tooltip="1723 год"/>
              </a:rPr>
              <a:t>1723 года</a:t>
            </a:r>
            <a:r>
              <a:rPr lang="ru-RU" sz="3600" dirty="0"/>
              <a:t>, как столица горнозаводского края. </a:t>
            </a:r>
            <a:r>
              <a:rPr lang="ru-RU" sz="3600" dirty="0">
                <a:hlinkClick r:id="rId4" tooltip="Екатерина II"/>
              </a:rPr>
              <a:t>Екатерина II</a:t>
            </a:r>
            <a:r>
              <a:rPr lang="ru-RU" sz="3600" dirty="0"/>
              <a:t> в </a:t>
            </a:r>
            <a:r>
              <a:rPr lang="ru-RU" sz="3600" dirty="0">
                <a:hlinkClick r:id="rId5" tooltip="1781 год"/>
              </a:rPr>
              <a:t>1781 году</a:t>
            </a:r>
            <a:r>
              <a:rPr lang="ru-RU" sz="3600" dirty="0"/>
              <a:t> даровала Екатеринбургу статус уездного города </a:t>
            </a:r>
            <a:r>
              <a:rPr lang="ru-RU" sz="3600" dirty="0">
                <a:hlinkClick r:id="rId6" tooltip="Пермская губерния"/>
              </a:rPr>
              <a:t>Пермской губернии</a:t>
            </a:r>
            <a:r>
              <a:rPr lang="ru-RU" sz="3600" dirty="0"/>
              <a:t>. Во время её правления через город проложили главную дорогу </a:t>
            </a:r>
            <a:r>
              <a:rPr lang="ru-RU" sz="3600" dirty="0">
                <a:hlinkClick r:id="rId7" tooltip="Российская империя"/>
              </a:rPr>
              <a:t>Российской империи</a:t>
            </a:r>
            <a:r>
              <a:rPr lang="ru-RU" sz="3600" dirty="0"/>
              <a:t> — </a:t>
            </a:r>
            <a:r>
              <a:rPr lang="ru-RU" sz="3600" dirty="0">
                <a:hlinkClick r:id="rId8" tooltip="Сибирский тракт"/>
              </a:rPr>
              <a:t>Сибирский тракт</a:t>
            </a:r>
            <a:r>
              <a:rPr lang="ru-RU" sz="3600" dirty="0"/>
              <a:t>. Екатеринбург стал </a:t>
            </a:r>
            <a:r>
              <a:rPr lang="ru-RU" sz="3600" dirty="0" smtClean="0"/>
              <a:t>«</a:t>
            </a:r>
            <a:r>
              <a:rPr lang="ru-RU" sz="3600" dirty="0"/>
              <a:t>окном в Азию</a:t>
            </a:r>
            <a:r>
              <a:rPr lang="ru-RU" sz="3600" dirty="0" smtClean="0"/>
              <a:t>».</a:t>
            </a:r>
            <a:endParaRPr lang="ru-RU" sz="3600" dirty="0"/>
          </a:p>
        </p:txBody>
      </p:sp>
      <p:pic>
        <p:nvPicPr>
          <p:cNvPr id="6" name="Рисунок 5" descr="Герб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03" y="-161846"/>
            <a:ext cx="2447634" cy="26222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033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екатеринбург картинк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44"/>
          <a:stretch/>
        </p:blipFill>
        <p:spPr bwMode="auto">
          <a:xfrm>
            <a:off x="0" y="-1"/>
            <a:ext cx="12192000" cy="685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2800" y="0"/>
            <a:ext cx="8839198" cy="1090863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b="1" dirty="0" smtClean="0"/>
              <a:t>Четвертый город в </a:t>
            </a:r>
            <a:r>
              <a:rPr lang="ru-RU" b="1" dirty="0"/>
              <a:t>Р</a:t>
            </a:r>
            <a:r>
              <a:rPr lang="ru-RU" b="1" dirty="0" smtClean="0"/>
              <a:t>оссии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721768"/>
            <a:ext cx="9144000" cy="313106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92044" y="1090863"/>
            <a:ext cx="6999955" cy="507831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Екатеринбург — </a:t>
            </a:r>
            <a:endParaRPr lang="ru-RU" sz="3600" dirty="0" smtClean="0"/>
          </a:p>
          <a:p>
            <a:pPr algn="ctr"/>
            <a:r>
              <a:rPr lang="ru-RU" sz="3600" dirty="0" smtClean="0">
                <a:hlinkClick r:id="rId3" tooltip="Список городов России с населением более 100 тысяч жителей"/>
              </a:rPr>
              <a:t>четвёртый </a:t>
            </a:r>
            <a:r>
              <a:rPr lang="ru-RU" sz="3600" dirty="0">
                <a:hlinkClick r:id="rId3" tooltip="Список городов России с населением более 100 тысяч жителей"/>
              </a:rPr>
              <a:t>по </a:t>
            </a:r>
            <a:r>
              <a:rPr lang="ru-RU" sz="3600" dirty="0" smtClean="0">
                <a:hlinkClick r:id="rId3" tooltip="Список городов России с населением более 100 тысяч жителей"/>
              </a:rPr>
              <a:t>численности населения</a:t>
            </a:r>
            <a:r>
              <a:rPr lang="ru-RU" sz="3600" dirty="0"/>
              <a:t> (после </a:t>
            </a:r>
            <a:r>
              <a:rPr lang="ru-RU" sz="3600" dirty="0">
                <a:hlinkClick r:id="rId4" tooltip="Москва"/>
              </a:rPr>
              <a:t>Москвы</a:t>
            </a:r>
            <a:r>
              <a:rPr lang="ru-RU" sz="3600" dirty="0"/>
              <a:t>, </a:t>
            </a:r>
            <a:r>
              <a:rPr lang="ru-RU" sz="3600" dirty="0">
                <a:hlinkClick r:id="rId5" tooltip="Санкт-Петербург"/>
              </a:rPr>
              <a:t>Санкт-Петербурга</a:t>
            </a:r>
            <a:r>
              <a:rPr lang="ru-RU" sz="3600" dirty="0"/>
              <a:t> и </a:t>
            </a:r>
            <a:r>
              <a:rPr lang="ru-RU" sz="3600" dirty="0">
                <a:hlinkClick r:id="rId6" tooltip="Новосибирск"/>
              </a:rPr>
              <a:t>Новосибирска</a:t>
            </a:r>
            <a:r>
              <a:rPr lang="ru-RU" sz="3600" dirty="0"/>
              <a:t>) </a:t>
            </a:r>
            <a:endParaRPr lang="ru-RU" sz="3600" dirty="0" smtClean="0"/>
          </a:p>
          <a:p>
            <a:pPr algn="ctr"/>
            <a:r>
              <a:rPr lang="ru-RU" sz="3600" dirty="0" smtClean="0"/>
              <a:t>город </a:t>
            </a:r>
            <a:r>
              <a:rPr lang="ru-RU" sz="3600" dirty="0"/>
              <a:t>в России</a:t>
            </a:r>
            <a:r>
              <a:rPr lang="ru-RU" sz="3600" dirty="0" smtClean="0"/>
              <a:t>.</a:t>
            </a:r>
          </a:p>
          <a:p>
            <a:pPr algn="ctr"/>
            <a:r>
              <a:rPr lang="ru-RU" sz="3600" dirty="0" smtClean="0"/>
              <a:t> </a:t>
            </a:r>
            <a:r>
              <a:rPr lang="ru-RU" sz="3600" dirty="0"/>
              <a:t>Город является одним из крупнейших экономических центров мира. Входит в список 600 крупнейших городов мира </a:t>
            </a:r>
          </a:p>
        </p:txBody>
      </p:sp>
      <p:pic>
        <p:nvPicPr>
          <p:cNvPr id="7" name="Рисунок 6" descr="Ekb collage.jpg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11" b="27550"/>
          <a:stretch/>
        </p:blipFill>
        <p:spPr bwMode="auto">
          <a:xfrm>
            <a:off x="0" y="1039219"/>
            <a:ext cx="5192044" cy="2590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8978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екатеринбург картинк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44"/>
          <a:stretch/>
        </p:blipFill>
        <p:spPr bwMode="auto">
          <a:xfrm>
            <a:off x="0" y="-1"/>
            <a:ext cx="12192000" cy="685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3770" y="0"/>
            <a:ext cx="8515935" cy="1090863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sz="5400" b="1" dirty="0" smtClean="0"/>
              <a:t>На границе Европы и Азии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721768"/>
            <a:ext cx="9144000" cy="313106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63770" y="2005263"/>
            <a:ext cx="8355514" cy="440120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sz="4000" dirty="0"/>
              <a:t>Расположен на восточном </a:t>
            </a:r>
            <a:r>
              <a:rPr lang="ru-RU" sz="4000" dirty="0" smtClean="0"/>
              <a:t>склоне</a:t>
            </a:r>
            <a:r>
              <a:rPr lang="ru-RU" sz="4000" dirty="0"/>
              <a:t> </a:t>
            </a:r>
            <a:r>
              <a:rPr lang="ru-RU" sz="4000" dirty="0" smtClean="0"/>
              <a:t>гор </a:t>
            </a:r>
            <a:r>
              <a:rPr lang="ru-RU" sz="4000" dirty="0" smtClean="0">
                <a:hlinkClick r:id="rId3" tooltip="Средний Урал"/>
              </a:rPr>
              <a:t>Среднего </a:t>
            </a:r>
            <a:r>
              <a:rPr lang="ru-RU" sz="4000" dirty="0">
                <a:hlinkClick r:id="rId3" tooltip="Средний Урал"/>
              </a:rPr>
              <a:t>Урала</a:t>
            </a:r>
            <a:r>
              <a:rPr lang="ru-RU" sz="4000" dirty="0"/>
              <a:t>, по берегам реки </a:t>
            </a:r>
            <a:r>
              <a:rPr lang="ru-RU" sz="4000" dirty="0">
                <a:hlinkClick r:id="rId4" tooltip="Исеть"/>
              </a:rPr>
              <a:t>Исеть</a:t>
            </a:r>
            <a:r>
              <a:rPr lang="ru-RU" sz="4000" dirty="0"/>
              <a:t>. </a:t>
            </a:r>
            <a:r>
              <a:rPr lang="ru-RU" sz="4000" dirty="0" smtClean="0"/>
              <a:t>Екатеринбург </a:t>
            </a:r>
            <a:r>
              <a:rPr lang="ru-RU" sz="4000" dirty="0"/>
              <a:t>сформировался как </a:t>
            </a:r>
            <a:r>
              <a:rPr lang="ru-RU" sz="4000" dirty="0" smtClean="0"/>
              <a:t>важный </a:t>
            </a:r>
            <a:r>
              <a:rPr lang="ru-RU" sz="4000" dirty="0"/>
              <a:t>центр России, который </a:t>
            </a:r>
            <a:r>
              <a:rPr lang="ru-RU" sz="4000" dirty="0" smtClean="0"/>
              <a:t>обеспечивает связь между</a:t>
            </a:r>
            <a:r>
              <a:rPr lang="ru-RU" sz="4000" dirty="0"/>
              <a:t> </a:t>
            </a:r>
            <a:r>
              <a:rPr lang="ru-RU" sz="4000" dirty="0">
                <a:hlinkClick r:id="rId5" tooltip="Европейская часть России"/>
              </a:rPr>
              <a:t>европейской</a:t>
            </a:r>
            <a:r>
              <a:rPr lang="ru-RU" sz="4000" dirty="0"/>
              <a:t> и </a:t>
            </a:r>
            <a:r>
              <a:rPr lang="ru-RU" sz="4000" dirty="0">
                <a:hlinkClick r:id="rId6" tooltip="Азиатская часть России"/>
              </a:rPr>
              <a:t>азиатской</a:t>
            </a:r>
            <a:r>
              <a:rPr lang="ru-RU" sz="4000" dirty="0"/>
              <a:t> </a:t>
            </a:r>
            <a:endParaRPr lang="ru-RU" sz="4000" dirty="0" smtClean="0"/>
          </a:p>
          <a:p>
            <a:r>
              <a:rPr lang="ru-RU" sz="4000" dirty="0" smtClean="0"/>
              <a:t>частями </a:t>
            </a:r>
            <a:r>
              <a:rPr lang="ru-RU" sz="4000" dirty="0"/>
              <a:t>страны.</a:t>
            </a:r>
          </a:p>
        </p:txBody>
      </p:sp>
      <p:pic>
        <p:nvPicPr>
          <p:cNvPr id="6" name="Рисунок 5" descr="Yekaterinburg Border Asia Europe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3563771" cy="28009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1534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екатеринбург картинк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44"/>
          <a:stretch/>
        </p:blipFill>
        <p:spPr bwMode="auto">
          <a:xfrm>
            <a:off x="0" y="-1"/>
            <a:ext cx="12192000" cy="685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70357" y="-1"/>
            <a:ext cx="6609347" cy="1090863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b="1" dirty="0" smtClean="0"/>
              <a:t>  Город- почти герой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721768"/>
            <a:ext cx="9144000" cy="313106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005263"/>
            <a:ext cx="12320337" cy="452431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sz="3600" dirty="0"/>
              <a:t>С конца XIX — начала XX века Екатеринбург — один из центров революционного движения на Урале. В советские годы город превратился в мощный индустриальный и административный центр страны. Город внёс огромный вклад в Победу Советского Союза в </a:t>
            </a:r>
            <a:r>
              <a:rPr lang="ru-RU" sz="3600" dirty="0">
                <a:hlinkClick r:id="rId3" tooltip="Великая Отечественная война"/>
              </a:rPr>
              <a:t>Великой Отечественной войне</a:t>
            </a:r>
            <a:r>
              <a:rPr lang="ru-RU" sz="3600" dirty="0"/>
              <a:t>. </a:t>
            </a:r>
            <a:r>
              <a:rPr lang="ru-RU" sz="3600" dirty="0">
                <a:hlinkClick r:id="rId4" tooltip="Уральский завод тяжелого машиностроения"/>
              </a:rPr>
              <a:t>Уральский завод тяжелого машиностроения</a:t>
            </a:r>
            <a:r>
              <a:rPr lang="ru-RU" sz="3600" dirty="0"/>
              <a:t> в военные годы входил в число крупнейших советских производителей бронетехники.</a:t>
            </a:r>
          </a:p>
        </p:txBody>
      </p:sp>
      <p:pic>
        <p:nvPicPr>
          <p:cNvPr id="7" name="Рисунок 6" descr="Ekb collage.jp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5" r="49332" b="68100"/>
          <a:stretch/>
        </p:blipFill>
        <p:spPr bwMode="auto">
          <a:xfrm>
            <a:off x="1203157" y="-65422"/>
            <a:ext cx="2101516" cy="21361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55574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екатеринбург картинк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44"/>
          <a:stretch/>
        </p:blipFill>
        <p:spPr bwMode="auto">
          <a:xfrm>
            <a:off x="0" y="-1"/>
            <a:ext cx="12192000" cy="685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53136" y="0"/>
            <a:ext cx="3882190" cy="2005263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721768"/>
            <a:ext cx="9144000" cy="313106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8969" y="2005263"/>
            <a:ext cx="6336632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endParaRPr lang="ru-RU" sz="4000" dirty="0"/>
          </a:p>
        </p:txBody>
      </p:sp>
      <p:pic>
        <p:nvPicPr>
          <p:cNvPr id="6" name="Рисунок 5" descr="Ekb collag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672" y="-16043"/>
            <a:ext cx="3986464" cy="68688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62349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45</Words>
  <Application>Microsoft Office PowerPoint</Application>
  <PresentationFormat>Широкоэкранный</PresentationFormat>
  <Paragraphs>34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       Проект «Люблю по городу гулять…»  «Город России-ЕКАТЕРИНБУРГ» </vt:lpstr>
      <vt:lpstr>История города</vt:lpstr>
      <vt:lpstr>День рождения города</vt:lpstr>
      <vt:lpstr>Четвертый город в России</vt:lpstr>
      <vt:lpstr>На границе Европы и Азии</vt:lpstr>
      <vt:lpstr>  Город- почти герой 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«Город России- ЕКАТЕРИНБУРГ»</dc:title>
  <dc:creator>Администратор</dc:creator>
  <cp:lastModifiedBy>Администратор</cp:lastModifiedBy>
  <cp:revision>7</cp:revision>
  <dcterms:created xsi:type="dcterms:W3CDTF">2017-04-23T17:10:02Z</dcterms:created>
  <dcterms:modified xsi:type="dcterms:W3CDTF">2017-10-24T06:29:57Z</dcterms:modified>
</cp:coreProperties>
</file>