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2" r:id="rId5"/>
    <p:sldId id="258" r:id="rId6"/>
    <p:sldId id="261" r:id="rId7"/>
    <p:sldId id="264" r:id="rId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0" d="100"/>
          <a:sy n="60" d="100"/>
        </p:scale>
        <p:origin x="90" y="2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FEA3F-301A-4707-B51C-826294F9F1E9}" type="datetimeFigureOut">
              <a:rPr lang="ru-RU" smtClean="0"/>
              <a:t>24.10.2017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4CFA2-4C48-4E5E-A8F1-B206975E6A6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83475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FEA3F-301A-4707-B51C-826294F9F1E9}" type="datetimeFigureOut">
              <a:rPr lang="ru-RU" smtClean="0"/>
              <a:t>24.10.2017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4CFA2-4C48-4E5E-A8F1-B206975E6A6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77080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FEA3F-301A-4707-B51C-826294F9F1E9}" type="datetimeFigureOut">
              <a:rPr lang="ru-RU" smtClean="0"/>
              <a:t>24.10.2017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4CFA2-4C48-4E5E-A8F1-B206975E6A6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85956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FEA3F-301A-4707-B51C-826294F9F1E9}" type="datetimeFigureOut">
              <a:rPr lang="ru-RU" smtClean="0"/>
              <a:t>24.10.2017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4CFA2-4C48-4E5E-A8F1-B206975E6A6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90820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FEA3F-301A-4707-B51C-826294F9F1E9}" type="datetimeFigureOut">
              <a:rPr lang="ru-RU" smtClean="0"/>
              <a:t>24.10.2017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4CFA2-4C48-4E5E-A8F1-B206975E6A6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99715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FEA3F-301A-4707-B51C-826294F9F1E9}" type="datetimeFigureOut">
              <a:rPr lang="ru-RU" smtClean="0"/>
              <a:t>24.10.2017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4CFA2-4C48-4E5E-A8F1-B206975E6A6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4384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FEA3F-301A-4707-B51C-826294F9F1E9}" type="datetimeFigureOut">
              <a:rPr lang="ru-RU" smtClean="0"/>
              <a:t>24.10.2017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4CFA2-4C48-4E5E-A8F1-B206975E6A6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4860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FEA3F-301A-4707-B51C-826294F9F1E9}" type="datetimeFigureOut">
              <a:rPr lang="ru-RU" smtClean="0"/>
              <a:t>24.10.2017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4CFA2-4C48-4E5E-A8F1-B206975E6A6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01086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FEA3F-301A-4707-B51C-826294F9F1E9}" type="datetimeFigureOut">
              <a:rPr lang="ru-RU" smtClean="0"/>
              <a:t>24.10.2017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4CFA2-4C48-4E5E-A8F1-B206975E6A6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45577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FEA3F-301A-4707-B51C-826294F9F1E9}" type="datetimeFigureOut">
              <a:rPr lang="ru-RU" smtClean="0"/>
              <a:t>24.10.2017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4CFA2-4C48-4E5E-A8F1-B206975E6A6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94322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FEA3F-301A-4707-B51C-826294F9F1E9}" type="datetimeFigureOut">
              <a:rPr lang="ru-RU" smtClean="0"/>
              <a:t>24.10.2017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4CFA2-4C48-4E5E-A8F1-B206975E6A6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38278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EFEA3F-301A-4707-B51C-826294F9F1E9}" type="datetimeFigureOut">
              <a:rPr lang="ru-RU" smtClean="0"/>
              <a:t>24.10.2017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D4CFA2-4C48-4E5E-A8F1-B206975E6A6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7017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ru.wikipedia.org/wiki/%D0%A3%D1%80%D0%B0%D0%BB" TargetMode="External"/><Relationship Id="rId3" Type="http://schemas.openxmlformats.org/officeDocument/2006/relationships/hyperlink" Target="https://ru.wikipedia.org/wiki/1924_%D0%B3%D0%BE%D0%B4" TargetMode="External"/><Relationship Id="rId7" Type="http://schemas.openxmlformats.org/officeDocument/2006/relationships/hyperlink" Target="https://ru.wikipedia.org/wiki/%D0%A1%D0%B2%D0%B5%D1%80%D0%B4%D0%BB%D0%BE%D0%B2%D1%81%D0%BA%D0%B0%D1%8F_%D0%BE%D0%B1%D0%BB%D0%B0%D1%81%D1%82%D1%8C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ru.wikipedia.org/wiki/%D0%A3%D1%80%D0%B0%D0%BB%D1%8C%D1%81%D0%BA%D0%B8%D0%B9_%D1%84%D0%B5%D0%B4%D0%B5%D1%80%D0%B0%D0%BB%D1%8C%D0%BD%D1%8B%D0%B9_%D0%BE%D0%BA%D1%80%D1%83%D0%B3" TargetMode="External"/><Relationship Id="rId5" Type="http://schemas.openxmlformats.org/officeDocument/2006/relationships/hyperlink" Target="https://ru.wikipedia.org/wiki/%D0%90%D0%B4%D0%BC%D0%B8%D0%BD%D0%B8%D1%81%D1%82%D1%80%D0%B0%D1%82%D0%B8%D0%B2%D0%BD%D1%8B%D0%B9_%D1%86%D0%B5%D0%BD%D1%82%D1%80" TargetMode="External"/><Relationship Id="rId4" Type="http://schemas.openxmlformats.org/officeDocument/2006/relationships/hyperlink" Target="https://ru.wikipedia.org/wiki/1991_%D0%B3%D0%BE%D0%B4" TargetMode="External"/><Relationship Id="rId9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ru.wikipedia.org/wiki/%D0%A1%D0%B8%D0%B1%D0%B8%D1%80%D1%81%D0%BA%D0%B8%D0%B9_%D1%82%D1%80%D0%B0%D0%BA%D1%82" TargetMode="External"/><Relationship Id="rId3" Type="http://schemas.openxmlformats.org/officeDocument/2006/relationships/hyperlink" Target="https://ru.wikipedia.org/wiki/1723_%D0%B3%D0%BE%D0%B4" TargetMode="External"/><Relationship Id="rId7" Type="http://schemas.openxmlformats.org/officeDocument/2006/relationships/hyperlink" Target="https://ru.wikipedia.org/wiki/%D0%A0%D0%BE%D1%81%D1%81%D0%B8%D0%B9%D1%81%D0%BA%D0%B0%D1%8F_%D0%B8%D0%BC%D0%BF%D0%B5%D1%80%D0%B8%D1%8F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ru.wikipedia.org/wiki/%D0%9F%D0%B5%D1%80%D0%BC%D1%81%D0%BA%D0%B0%D1%8F_%D0%B3%D1%83%D0%B1%D0%B5%D1%80%D0%BD%D0%B8%D1%8F" TargetMode="External"/><Relationship Id="rId5" Type="http://schemas.openxmlformats.org/officeDocument/2006/relationships/hyperlink" Target="https://ru.wikipedia.org/wiki/1781_%D0%B3%D0%BE%D0%B4" TargetMode="External"/><Relationship Id="rId4" Type="http://schemas.openxmlformats.org/officeDocument/2006/relationships/hyperlink" Target="https://ru.wikipedia.org/wiki/%D0%95%D0%BA%D0%B0%D1%82%D0%B5%D1%80%D0%B8%D0%BD%D0%B0_II" TargetMode="External"/><Relationship Id="rId9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ru.wikipedia.org/wiki/%D0%A1%D0%BF%D0%B8%D1%81%D0%BE%D0%BA_%D0%B3%D0%BE%D1%80%D0%BE%D0%B4%D0%BE%D0%B2_%D0%A0%D0%BE%D1%81%D1%81%D0%B8%D0%B8_%D1%81_%D0%BD%D0%B0%D1%81%D0%B5%D0%BB%D0%B5%D0%BD%D0%B8%D0%B5%D0%BC_%D0%B1%D0%BE%D0%BB%D0%B5%D0%B5_100_%D1%82%D1%8B%D1%81%D1%8F%D1%87_%D0%B6%D0%B8%D1%82%D0%B5%D0%BB%D0%B5%D0%B9" TargetMode="External"/><Relationship Id="rId7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ru.wikipedia.org/wiki/%D0%9D%D0%BE%D0%B2%D0%BE%D1%81%D0%B8%D0%B1%D0%B8%D1%80%D1%81%D0%BA" TargetMode="External"/><Relationship Id="rId5" Type="http://schemas.openxmlformats.org/officeDocument/2006/relationships/hyperlink" Target="https://ru.wikipedia.org/wiki/%D0%A1%D0%B0%D0%BD%D0%BA%D1%82-%D0%9F%D0%B5%D1%82%D0%B5%D1%80%D0%B1%D1%83%D1%80%D0%B3" TargetMode="External"/><Relationship Id="rId4" Type="http://schemas.openxmlformats.org/officeDocument/2006/relationships/hyperlink" Target="https://ru.wikipedia.org/wiki/%D0%9C%D0%BE%D1%81%D0%BA%D0%B2%D0%B0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ru.wikipedia.org/wiki/%D0%A1%D1%80%D0%B5%D0%B4%D0%BD%D0%B8%D0%B9_%D0%A3%D1%80%D0%B0%D0%BB" TargetMode="External"/><Relationship Id="rId7" Type="http://schemas.openxmlformats.org/officeDocument/2006/relationships/image" Target="../media/image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ru.wikipedia.org/wiki/%D0%90%D0%B7%D0%B8%D0%B0%D1%82%D1%81%D0%BA%D0%B0%D1%8F_%D1%87%D0%B0%D1%81%D1%82%D1%8C_%D0%A0%D0%BE%D1%81%D1%81%D0%B8%D0%B8" TargetMode="External"/><Relationship Id="rId5" Type="http://schemas.openxmlformats.org/officeDocument/2006/relationships/hyperlink" Target="https://ru.wikipedia.org/wiki/%D0%95%D0%B2%D1%80%D0%BE%D0%BF%D0%B5%D0%B9%D1%81%D0%BA%D0%B0%D1%8F_%D1%87%D0%B0%D1%81%D1%82%D1%8C_%D0%A0%D0%BE%D1%81%D1%81%D0%B8%D0%B8" TargetMode="External"/><Relationship Id="rId4" Type="http://schemas.openxmlformats.org/officeDocument/2006/relationships/hyperlink" Target="https://ru.wikipedia.org/wiki/%D0%98%D1%81%D0%B5%D1%82%D1%8C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ru.wikipedia.org/wiki/%D0%92%D0%B5%D0%BB%D0%B8%D0%BA%D0%B0%D1%8F_%D0%9E%D1%82%D0%B5%D1%87%D0%B5%D1%81%D1%82%D0%B2%D0%B5%D0%BD%D0%BD%D0%B0%D1%8F_%D0%B2%D0%BE%D0%B9%D0%BD%D0%B0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hyperlink" Target="https://ru.wikipedia.org/wiki/%D0%A3%D1%80%D0%B0%D0%BB%D1%8C%D1%81%D0%BA%D0%B8%D0%B9_%D0%B7%D0%B0%D0%B2%D0%BE%D0%B4_%D1%82%D1%8F%D0%B6%D0%B5%D0%BB%D0%BE%D0%B3%D0%BE_%D0%BC%D0%B0%D1%88%D0%B8%D0%BD%D0%BE%D1%81%D1%82%D1%80%D0%BE%D0%B5%D0%BD%D0%B8%D1%8F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Картинки по запросу екатеринбург картинки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744"/>
          <a:stretch/>
        </p:blipFill>
        <p:spPr bwMode="auto">
          <a:xfrm>
            <a:off x="0" y="0"/>
            <a:ext cx="12192000" cy="68528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2358188"/>
            <a:ext cx="9144000" cy="1941095"/>
          </a:xfrm>
          <a:solidFill>
            <a:srgbClr val="92D050"/>
          </a:solidFill>
        </p:spPr>
        <p:txBody>
          <a:bodyPr>
            <a:noAutofit/>
          </a:bodyPr>
          <a:lstStyle/>
          <a:p>
            <a:r>
              <a:rPr lang="ru-RU" sz="4800" b="1" dirty="0" smtClean="0">
                <a:solidFill>
                  <a:srgbClr val="7030A0"/>
                </a:solidFill>
              </a:rPr>
              <a:t/>
            </a:r>
            <a:br>
              <a:rPr lang="ru-RU" sz="4800" b="1" dirty="0" smtClean="0">
                <a:solidFill>
                  <a:srgbClr val="7030A0"/>
                </a:solidFill>
              </a:rPr>
            </a:br>
            <a:r>
              <a:rPr lang="ru-RU" sz="4800" b="1" dirty="0">
                <a:solidFill>
                  <a:srgbClr val="7030A0"/>
                </a:solidFill>
              </a:rPr>
              <a:t/>
            </a:r>
            <a:br>
              <a:rPr lang="ru-RU" sz="4800" b="1" dirty="0">
                <a:solidFill>
                  <a:srgbClr val="7030A0"/>
                </a:solidFill>
              </a:rPr>
            </a:br>
            <a:r>
              <a:rPr lang="ru-RU" sz="4800" b="1" smtClean="0">
                <a:solidFill>
                  <a:srgbClr val="7030A0"/>
                </a:solidFill>
              </a:rPr>
              <a:t/>
            </a:r>
            <a:br>
              <a:rPr lang="ru-RU" sz="4800" b="1" smtClean="0">
                <a:solidFill>
                  <a:srgbClr val="7030A0"/>
                </a:solidFill>
              </a:rPr>
            </a:br>
            <a:r>
              <a:rPr lang="ru-RU" sz="4800" b="1" smtClean="0">
                <a:solidFill>
                  <a:srgbClr val="7030A0"/>
                </a:solidFill>
              </a:rPr>
              <a:t/>
            </a:r>
            <a:br>
              <a:rPr lang="ru-RU" sz="4800" b="1" smtClean="0">
                <a:solidFill>
                  <a:srgbClr val="7030A0"/>
                </a:solidFill>
              </a:rPr>
            </a:br>
            <a:r>
              <a:rPr lang="ru-RU" sz="4800" b="1">
                <a:solidFill>
                  <a:srgbClr val="7030A0"/>
                </a:solidFill>
              </a:rPr>
              <a:t/>
            </a:r>
            <a:br>
              <a:rPr lang="ru-RU" sz="4800" b="1">
                <a:solidFill>
                  <a:srgbClr val="7030A0"/>
                </a:solidFill>
              </a:rPr>
            </a:br>
            <a:r>
              <a:rPr lang="ru-RU" sz="4800" b="1" smtClean="0">
                <a:solidFill>
                  <a:srgbClr val="7030A0"/>
                </a:solidFill>
              </a:rPr>
              <a:t/>
            </a:r>
            <a:br>
              <a:rPr lang="ru-RU" sz="4800" b="1" smtClean="0">
                <a:solidFill>
                  <a:srgbClr val="7030A0"/>
                </a:solidFill>
              </a:rPr>
            </a:br>
            <a:r>
              <a:rPr lang="ru-RU" sz="4800" b="1">
                <a:solidFill>
                  <a:srgbClr val="7030A0"/>
                </a:solidFill>
              </a:rPr>
              <a:t/>
            </a:r>
            <a:br>
              <a:rPr lang="ru-RU" sz="4800" b="1">
                <a:solidFill>
                  <a:srgbClr val="7030A0"/>
                </a:solidFill>
              </a:rPr>
            </a:br>
            <a:r>
              <a:rPr lang="ru-RU" sz="4000" b="1" smtClean="0">
                <a:solidFill>
                  <a:srgbClr val="7030A0"/>
                </a:solidFill>
              </a:rPr>
              <a:t>Проект </a:t>
            </a:r>
            <a:r>
              <a:rPr lang="ru-RU" sz="4000" b="1" dirty="0" smtClean="0">
                <a:solidFill>
                  <a:srgbClr val="7030A0"/>
                </a:solidFill>
              </a:rPr>
              <a:t>«</a:t>
            </a:r>
            <a:r>
              <a:rPr lang="ru-RU" sz="4000" b="1" dirty="0" smtClean="0">
                <a:solidFill>
                  <a:srgbClr val="7030A0"/>
                </a:solidFill>
              </a:rPr>
              <a:t>Люблю </a:t>
            </a:r>
            <a:r>
              <a:rPr lang="ru-RU" sz="4000" b="1" dirty="0">
                <a:solidFill>
                  <a:srgbClr val="7030A0"/>
                </a:solidFill>
              </a:rPr>
              <a:t>по городу гулять</a:t>
            </a:r>
            <a:r>
              <a:rPr lang="ru-RU" sz="4000" b="1" dirty="0" smtClean="0">
                <a:solidFill>
                  <a:srgbClr val="7030A0"/>
                </a:solidFill>
              </a:rPr>
              <a:t>…»</a:t>
            </a:r>
            <a:r>
              <a:rPr lang="ru-RU" sz="4000" b="1" dirty="0">
                <a:solidFill>
                  <a:srgbClr val="7030A0"/>
                </a:solidFill>
              </a:rPr>
              <a:t/>
            </a:r>
            <a:br>
              <a:rPr lang="ru-RU" sz="4000" b="1" dirty="0">
                <a:solidFill>
                  <a:srgbClr val="7030A0"/>
                </a:solidFill>
              </a:rPr>
            </a:br>
            <a:r>
              <a:rPr lang="ru-RU" sz="4000" b="1" dirty="0" smtClean="0"/>
              <a:t> </a:t>
            </a:r>
            <a:r>
              <a:rPr lang="ru-RU" sz="4000" b="1" dirty="0" smtClean="0">
                <a:solidFill>
                  <a:srgbClr val="FF0000"/>
                </a:solidFill>
              </a:rPr>
              <a:t>«</a:t>
            </a:r>
            <a:r>
              <a:rPr lang="ru-RU" sz="4000" b="1" smtClean="0">
                <a:solidFill>
                  <a:srgbClr val="FF0000"/>
                </a:solidFill>
              </a:rPr>
              <a:t>Город </a:t>
            </a:r>
            <a:r>
              <a:rPr lang="ru-RU" sz="4000" b="1" smtClean="0">
                <a:solidFill>
                  <a:srgbClr val="FF0000"/>
                </a:solidFill>
              </a:rPr>
              <a:t>России-ЕКАТЕРИНБУРГ</a:t>
            </a:r>
            <a:r>
              <a:rPr lang="ru-RU" sz="4000" b="1" dirty="0" smtClean="0">
                <a:solidFill>
                  <a:srgbClr val="FF0000"/>
                </a:solidFill>
              </a:rPr>
              <a:t>»</a:t>
            </a:r>
            <a:br>
              <a:rPr lang="ru-RU" sz="4000" b="1" dirty="0" smtClean="0">
                <a:solidFill>
                  <a:srgbClr val="FF0000"/>
                </a:solidFill>
              </a:rPr>
            </a:br>
            <a:endParaRPr lang="ru-RU" sz="4000" b="1" dirty="0">
              <a:solidFill>
                <a:srgbClr val="FF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50232" y="5085347"/>
            <a:ext cx="10828421" cy="1572123"/>
          </a:xfrm>
          <a:solidFill>
            <a:srgbClr val="FFC000"/>
          </a:solidFill>
        </p:spPr>
        <p:txBody>
          <a:bodyPr>
            <a:normAutofit fontScale="25000" lnSpcReduction="20000"/>
          </a:bodyPr>
          <a:lstStyle/>
          <a:p>
            <a:endParaRPr lang="ru-RU" dirty="0" smtClean="0"/>
          </a:p>
          <a:p>
            <a:endParaRPr lang="ru-RU" dirty="0"/>
          </a:p>
          <a:p>
            <a:r>
              <a:rPr lang="ru-RU" sz="14400" dirty="0" smtClean="0"/>
              <a:t>Исполнитель: Князева Оксана Васильевна</a:t>
            </a:r>
          </a:p>
          <a:p>
            <a:r>
              <a:rPr lang="ru-RU" sz="14400" smtClean="0"/>
              <a:t>учитель-логопед МБДОУ </a:t>
            </a:r>
            <a:r>
              <a:rPr lang="ru-RU" sz="14400" dirty="0" smtClean="0"/>
              <a:t>№ 302</a:t>
            </a:r>
          </a:p>
          <a:p>
            <a:pPr algn="l"/>
            <a:endParaRPr lang="ru-RU" sz="16000" dirty="0" smtClean="0"/>
          </a:p>
        </p:txBody>
      </p:sp>
    </p:spTree>
    <p:extLst>
      <p:ext uri="{BB962C8B-B14F-4D97-AF65-F5344CB8AC3E}">
        <p14:creationId xmlns:p14="http://schemas.microsoft.com/office/powerpoint/2010/main" val="35299731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Картинки по запросу екатеринбург картинки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744"/>
          <a:stretch/>
        </p:blipFill>
        <p:spPr bwMode="auto">
          <a:xfrm>
            <a:off x="0" y="-1"/>
            <a:ext cx="12192000" cy="68528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0"/>
            <a:ext cx="9144000" cy="1090863"/>
          </a:xfrm>
          <a:solidFill>
            <a:srgbClr val="92D050"/>
          </a:solidFill>
        </p:spPr>
        <p:txBody>
          <a:bodyPr>
            <a:noAutofit/>
          </a:bodyPr>
          <a:lstStyle/>
          <a:p>
            <a:r>
              <a:rPr lang="ru-RU" b="1" dirty="0" smtClean="0"/>
              <a:t>История города</a:t>
            </a:r>
            <a:endParaRPr lang="ru-RU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721768"/>
            <a:ext cx="9144000" cy="3131060"/>
          </a:xfrm>
        </p:spPr>
        <p:txBody>
          <a:bodyPr>
            <a:normAutofit/>
          </a:bodyPr>
          <a:lstStyle/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737937" y="2005263"/>
            <a:ext cx="10716126" cy="3970318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algn="ctr"/>
            <a:r>
              <a:rPr lang="ru-RU" sz="3600" b="1" dirty="0" err="1" smtClean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Екатеринбу́рг</a:t>
            </a:r>
            <a:r>
              <a:rPr lang="ru-RU" sz="3600" b="1" dirty="0" smtClean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, Россия.</a:t>
            </a:r>
            <a:r>
              <a:rPr lang="ru-RU" sz="3600" dirty="0" smtClean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 </a:t>
            </a:r>
          </a:p>
          <a:p>
            <a:pPr algn="ctr"/>
            <a:r>
              <a:rPr lang="ru-RU" sz="3600" dirty="0" smtClean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(с </a:t>
            </a:r>
            <a:r>
              <a:rPr lang="ru-RU" sz="3600" u="none" strike="noStrike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3" tooltip="1924 год"/>
              </a:rPr>
              <a:t>1924</a:t>
            </a:r>
            <a:r>
              <a:rPr lang="ru-RU" sz="3600" dirty="0" smtClean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 по </a:t>
            </a:r>
            <a:r>
              <a:rPr lang="ru-RU" sz="3600" u="none" strike="noStrike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4" tooltip="1991 год"/>
              </a:rPr>
              <a:t>1991 год</a:t>
            </a:r>
            <a:r>
              <a:rPr lang="ru-RU" sz="3600" dirty="0" smtClean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 — </a:t>
            </a:r>
            <a:r>
              <a:rPr lang="ru-RU" sz="3600" b="1" dirty="0" err="1" smtClean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Свердло́вск</a:t>
            </a:r>
            <a:r>
              <a:rPr lang="ru-RU" sz="3600" dirty="0" smtClean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) — </a:t>
            </a:r>
            <a:r>
              <a:rPr lang="ru-RU" sz="3600" u="none" strike="noStrike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5" tooltip="Административный центр"/>
              </a:rPr>
              <a:t>центр</a:t>
            </a:r>
            <a:r>
              <a:rPr lang="ru-RU" sz="3600" dirty="0" smtClean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 </a:t>
            </a:r>
            <a:r>
              <a:rPr lang="ru-RU" sz="3600" u="none" strike="noStrike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6" tooltip="Уральский федеральный округ"/>
              </a:rPr>
              <a:t>Уральского федерального округа</a:t>
            </a:r>
            <a:r>
              <a:rPr lang="ru-RU" sz="3600" dirty="0" smtClean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 и </a:t>
            </a:r>
            <a:r>
              <a:rPr lang="ru-RU" sz="3600" u="none" strike="noStrike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7" tooltip="Свердловская область"/>
              </a:rPr>
              <a:t>Свердловской области</a:t>
            </a:r>
            <a:r>
              <a:rPr lang="ru-RU" sz="3600" dirty="0" smtClean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. Является самым большим административным, культурным, научно-образовательным центром </a:t>
            </a:r>
          </a:p>
          <a:p>
            <a:pPr algn="ctr"/>
            <a:r>
              <a:rPr lang="ru-RU" sz="3600" u="none" strike="noStrike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8" tooltip="Урал"/>
              </a:rPr>
              <a:t>Уральского региона</a:t>
            </a:r>
            <a:endParaRPr lang="ru-RU" sz="3600" dirty="0"/>
          </a:p>
        </p:txBody>
      </p:sp>
      <p:pic>
        <p:nvPicPr>
          <p:cNvPr id="6" name="Рисунок 5" descr="SP AKUR 2.jpg"/>
          <p:cNvPicPr/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30" y="0"/>
            <a:ext cx="3018340" cy="245444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7711114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Картинки по запросу екатеринбург картинки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744"/>
          <a:stretch/>
        </p:blipFill>
        <p:spPr bwMode="auto">
          <a:xfrm>
            <a:off x="0" y="-161846"/>
            <a:ext cx="12192000" cy="68528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529262" y="0"/>
            <a:ext cx="8662738" cy="1090863"/>
          </a:xfrm>
          <a:solidFill>
            <a:srgbClr val="92D050"/>
          </a:solidFill>
        </p:spPr>
        <p:txBody>
          <a:bodyPr>
            <a:noAutofit/>
          </a:bodyPr>
          <a:lstStyle/>
          <a:p>
            <a:r>
              <a:rPr lang="ru-RU" b="1" dirty="0" smtClean="0"/>
              <a:t>День рождения города</a:t>
            </a:r>
            <a:endParaRPr lang="ru-RU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721768"/>
            <a:ext cx="9144000" cy="3131060"/>
          </a:xfrm>
        </p:spPr>
        <p:txBody>
          <a:bodyPr>
            <a:normAutofit/>
          </a:bodyPr>
          <a:lstStyle/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566737" y="2005263"/>
            <a:ext cx="9625263" cy="3970318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r>
              <a:rPr lang="ru-RU" sz="3600" dirty="0"/>
              <a:t>Основан 7 ноября  </a:t>
            </a:r>
            <a:r>
              <a:rPr lang="ru-RU" sz="3600" dirty="0">
                <a:hlinkClick r:id="rId3" tooltip="1723 год"/>
              </a:rPr>
              <a:t>1723 года</a:t>
            </a:r>
            <a:r>
              <a:rPr lang="ru-RU" sz="3600" dirty="0"/>
              <a:t>, как столица горнозаводского края. </a:t>
            </a:r>
            <a:r>
              <a:rPr lang="ru-RU" sz="3600" dirty="0">
                <a:hlinkClick r:id="rId4" tooltip="Екатерина II"/>
              </a:rPr>
              <a:t>Екатерина II</a:t>
            </a:r>
            <a:r>
              <a:rPr lang="ru-RU" sz="3600" dirty="0"/>
              <a:t> в </a:t>
            </a:r>
            <a:r>
              <a:rPr lang="ru-RU" sz="3600" dirty="0">
                <a:hlinkClick r:id="rId5" tooltip="1781 год"/>
              </a:rPr>
              <a:t>1781 году</a:t>
            </a:r>
            <a:r>
              <a:rPr lang="ru-RU" sz="3600" dirty="0"/>
              <a:t> даровала Екатеринбургу статус уездного города </a:t>
            </a:r>
            <a:r>
              <a:rPr lang="ru-RU" sz="3600" dirty="0">
                <a:hlinkClick r:id="rId6" tooltip="Пермская губерния"/>
              </a:rPr>
              <a:t>Пермской губернии</a:t>
            </a:r>
            <a:r>
              <a:rPr lang="ru-RU" sz="3600" dirty="0"/>
              <a:t>. Во время её правления через город проложили главную дорогу </a:t>
            </a:r>
            <a:r>
              <a:rPr lang="ru-RU" sz="3600" dirty="0">
                <a:hlinkClick r:id="rId7" tooltip="Российская империя"/>
              </a:rPr>
              <a:t>Российской империи</a:t>
            </a:r>
            <a:r>
              <a:rPr lang="ru-RU" sz="3600" dirty="0"/>
              <a:t> — </a:t>
            </a:r>
            <a:r>
              <a:rPr lang="ru-RU" sz="3600" dirty="0">
                <a:hlinkClick r:id="rId8" tooltip="Сибирский тракт"/>
              </a:rPr>
              <a:t>Сибирский тракт</a:t>
            </a:r>
            <a:r>
              <a:rPr lang="ru-RU" sz="3600" dirty="0"/>
              <a:t>. Екатеринбург стал </a:t>
            </a:r>
            <a:r>
              <a:rPr lang="ru-RU" sz="3600" dirty="0" smtClean="0"/>
              <a:t>«</a:t>
            </a:r>
            <a:r>
              <a:rPr lang="ru-RU" sz="3600" dirty="0"/>
              <a:t>окном в Азию</a:t>
            </a:r>
            <a:r>
              <a:rPr lang="ru-RU" sz="3600" dirty="0" smtClean="0"/>
              <a:t>».</a:t>
            </a:r>
            <a:endParaRPr lang="ru-RU" sz="3600" dirty="0"/>
          </a:p>
        </p:txBody>
      </p:sp>
      <p:pic>
        <p:nvPicPr>
          <p:cNvPr id="6" name="Рисунок 5" descr="Герб"/>
          <p:cNvPicPr/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103" y="-161846"/>
            <a:ext cx="2447634" cy="262229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703395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Картинки по запросу екатеринбург картинки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744"/>
          <a:stretch/>
        </p:blipFill>
        <p:spPr bwMode="auto">
          <a:xfrm>
            <a:off x="0" y="-1"/>
            <a:ext cx="12192000" cy="68528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352800" y="0"/>
            <a:ext cx="8839198" cy="1090863"/>
          </a:xfrm>
          <a:solidFill>
            <a:srgbClr val="92D050"/>
          </a:solidFill>
        </p:spPr>
        <p:txBody>
          <a:bodyPr>
            <a:noAutofit/>
          </a:bodyPr>
          <a:lstStyle/>
          <a:p>
            <a:r>
              <a:rPr lang="ru-RU" b="1" dirty="0" smtClean="0"/>
              <a:t>Четвертый город в </a:t>
            </a:r>
            <a:r>
              <a:rPr lang="ru-RU" b="1" dirty="0"/>
              <a:t>Р</a:t>
            </a:r>
            <a:r>
              <a:rPr lang="ru-RU" b="1" dirty="0" smtClean="0"/>
              <a:t>оссии</a:t>
            </a:r>
            <a:endParaRPr lang="ru-RU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721768"/>
            <a:ext cx="9144000" cy="3131060"/>
          </a:xfrm>
        </p:spPr>
        <p:txBody>
          <a:bodyPr>
            <a:normAutofit/>
          </a:bodyPr>
          <a:lstStyle/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5192044" y="1090863"/>
            <a:ext cx="6999955" cy="5078313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algn="ctr"/>
            <a:r>
              <a:rPr lang="ru-RU" sz="3600" dirty="0"/>
              <a:t>Екатеринбург — </a:t>
            </a:r>
            <a:endParaRPr lang="ru-RU" sz="3600" dirty="0" smtClean="0"/>
          </a:p>
          <a:p>
            <a:pPr algn="ctr"/>
            <a:r>
              <a:rPr lang="ru-RU" sz="3600" dirty="0" smtClean="0">
                <a:hlinkClick r:id="rId3" tooltip="Список городов России с населением более 100 тысяч жителей"/>
              </a:rPr>
              <a:t>четвёртый </a:t>
            </a:r>
            <a:r>
              <a:rPr lang="ru-RU" sz="3600" dirty="0">
                <a:hlinkClick r:id="rId3" tooltip="Список городов России с населением более 100 тысяч жителей"/>
              </a:rPr>
              <a:t>по </a:t>
            </a:r>
            <a:r>
              <a:rPr lang="ru-RU" sz="3600" dirty="0" smtClean="0">
                <a:hlinkClick r:id="rId3" tooltip="Список городов России с населением более 100 тысяч жителей"/>
              </a:rPr>
              <a:t>численности населения</a:t>
            </a:r>
            <a:r>
              <a:rPr lang="ru-RU" sz="3600" dirty="0"/>
              <a:t> (после </a:t>
            </a:r>
            <a:r>
              <a:rPr lang="ru-RU" sz="3600" dirty="0">
                <a:hlinkClick r:id="rId4" tooltip="Москва"/>
              </a:rPr>
              <a:t>Москвы</a:t>
            </a:r>
            <a:r>
              <a:rPr lang="ru-RU" sz="3600" dirty="0"/>
              <a:t>, </a:t>
            </a:r>
            <a:r>
              <a:rPr lang="ru-RU" sz="3600" dirty="0">
                <a:hlinkClick r:id="rId5" tooltip="Санкт-Петербург"/>
              </a:rPr>
              <a:t>Санкт-Петербурга</a:t>
            </a:r>
            <a:r>
              <a:rPr lang="ru-RU" sz="3600" dirty="0"/>
              <a:t> и </a:t>
            </a:r>
            <a:r>
              <a:rPr lang="ru-RU" sz="3600" dirty="0">
                <a:hlinkClick r:id="rId6" tooltip="Новосибирск"/>
              </a:rPr>
              <a:t>Новосибирска</a:t>
            </a:r>
            <a:r>
              <a:rPr lang="ru-RU" sz="3600" dirty="0"/>
              <a:t>) </a:t>
            </a:r>
            <a:endParaRPr lang="ru-RU" sz="3600" dirty="0" smtClean="0"/>
          </a:p>
          <a:p>
            <a:pPr algn="ctr"/>
            <a:r>
              <a:rPr lang="ru-RU" sz="3600" dirty="0" smtClean="0"/>
              <a:t>город </a:t>
            </a:r>
            <a:r>
              <a:rPr lang="ru-RU" sz="3600" dirty="0"/>
              <a:t>в России</a:t>
            </a:r>
            <a:r>
              <a:rPr lang="ru-RU" sz="3600" dirty="0" smtClean="0"/>
              <a:t>.</a:t>
            </a:r>
          </a:p>
          <a:p>
            <a:pPr algn="ctr"/>
            <a:r>
              <a:rPr lang="ru-RU" sz="3600" dirty="0" smtClean="0"/>
              <a:t> </a:t>
            </a:r>
            <a:r>
              <a:rPr lang="ru-RU" sz="3600" dirty="0"/>
              <a:t>Город является одним из крупнейших экономических центров мира. Входит в список 600 крупнейших городов мира </a:t>
            </a:r>
          </a:p>
        </p:txBody>
      </p:sp>
      <p:pic>
        <p:nvPicPr>
          <p:cNvPr id="7" name="Рисунок 6" descr="Ekb collage.jpg"/>
          <p:cNvPicPr/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2911" b="27550"/>
          <a:stretch/>
        </p:blipFill>
        <p:spPr bwMode="auto">
          <a:xfrm>
            <a:off x="0" y="1039219"/>
            <a:ext cx="5192044" cy="259080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589787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Картинки по запросу екатеринбург картинки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744"/>
          <a:stretch/>
        </p:blipFill>
        <p:spPr bwMode="auto">
          <a:xfrm>
            <a:off x="0" y="-1"/>
            <a:ext cx="12192000" cy="68528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563770" y="0"/>
            <a:ext cx="8515935" cy="1090863"/>
          </a:xfrm>
          <a:solidFill>
            <a:srgbClr val="92D050"/>
          </a:solidFill>
        </p:spPr>
        <p:txBody>
          <a:bodyPr>
            <a:noAutofit/>
          </a:bodyPr>
          <a:lstStyle/>
          <a:p>
            <a:r>
              <a:rPr lang="ru-RU" sz="5400" b="1" dirty="0" smtClean="0"/>
              <a:t>На границе Европы и Азии</a:t>
            </a:r>
            <a:endParaRPr lang="ru-RU" sz="54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721768"/>
            <a:ext cx="9144000" cy="3131060"/>
          </a:xfrm>
        </p:spPr>
        <p:txBody>
          <a:bodyPr>
            <a:normAutofit/>
          </a:bodyPr>
          <a:lstStyle/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563770" y="2005263"/>
            <a:ext cx="8355514" cy="4401205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r>
              <a:rPr lang="ru-RU" sz="4000" dirty="0"/>
              <a:t>Расположен на восточном </a:t>
            </a:r>
            <a:r>
              <a:rPr lang="ru-RU" sz="4000" dirty="0" smtClean="0"/>
              <a:t>склоне</a:t>
            </a:r>
            <a:r>
              <a:rPr lang="ru-RU" sz="4000" dirty="0"/>
              <a:t> </a:t>
            </a:r>
            <a:r>
              <a:rPr lang="ru-RU" sz="4000" dirty="0" smtClean="0"/>
              <a:t>гор </a:t>
            </a:r>
            <a:r>
              <a:rPr lang="ru-RU" sz="4000" dirty="0" smtClean="0">
                <a:hlinkClick r:id="rId3" tooltip="Средний Урал"/>
              </a:rPr>
              <a:t>Среднего </a:t>
            </a:r>
            <a:r>
              <a:rPr lang="ru-RU" sz="4000" dirty="0">
                <a:hlinkClick r:id="rId3" tooltip="Средний Урал"/>
              </a:rPr>
              <a:t>Урала</a:t>
            </a:r>
            <a:r>
              <a:rPr lang="ru-RU" sz="4000" dirty="0"/>
              <a:t>, по берегам реки </a:t>
            </a:r>
            <a:r>
              <a:rPr lang="ru-RU" sz="4000" dirty="0">
                <a:hlinkClick r:id="rId4" tooltip="Исеть"/>
              </a:rPr>
              <a:t>Исеть</a:t>
            </a:r>
            <a:r>
              <a:rPr lang="ru-RU" sz="4000" dirty="0"/>
              <a:t>. </a:t>
            </a:r>
            <a:r>
              <a:rPr lang="ru-RU" sz="4000" dirty="0" smtClean="0"/>
              <a:t>Екатеринбург </a:t>
            </a:r>
            <a:r>
              <a:rPr lang="ru-RU" sz="4000" dirty="0"/>
              <a:t>сформировался как </a:t>
            </a:r>
            <a:r>
              <a:rPr lang="ru-RU" sz="4000" dirty="0" smtClean="0"/>
              <a:t>важный </a:t>
            </a:r>
            <a:r>
              <a:rPr lang="ru-RU" sz="4000" dirty="0"/>
              <a:t>центр России, который </a:t>
            </a:r>
            <a:r>
              <a:rPr lang="ru-RU" sz="4000" dirty="0" smtClean="0"/>
              <a:t>обеспечивает связь между</a:t>
            </a:r>
            <a:r>
              <a:rPr lang="ru-RU" sz="4000" dirty="0"/>
              <a:t> </a:t>
            </a:r>
            <a:r>
              <a:rPr lang="ru-RU" sz="4000" dirty="0">
                <a:hlinkClick r:id="rId5" tooltip="Европейская часть России"/>
              </a:rPr>
              <a:t>европейской</a:t>
            </a:r>
            <a:r>
              <a:rPr lang="ru-RU" sz="4000" dirty="0"/>
              <a:t> и </a:t>
            </a:r>
            <a:r>
              <a:rPr lang="ru-RU" sz="4000" dirty="0">
                <a:hlinkClick r:id="rId6" tooltip="Азиатская часть России"/>
              </a:rPr>
              <a:t>азиатской</a:t>
            </a:r>
            <a:r>
              <a:rPr lang="ru-RU" sz="4000" dirty="0"/>
              <a:t> </a:t>
            </a:r>
            <a:endParaRPr lang="ru-RU" sz="4000" dirty="0" smtClean="0"/>
          </a:p>
          <a:p>
            <a:r>
              <a:rPr lang="ru-RU" sz="4000" dirty="0" smtClean="0"/>
              <a:t>частями </a:t>
            </a:r>
            <a:r>
              <a:rPr lang="ru-RU" sz="4000" dirty="0"/>
              <a:t>страны.</a:t>
            </a:r>
          </a:p>
        </p:txBody>
      </p:sp>
      <p:pic>
        <p:nvPicPr>
          <p:cNvPr id="6" name="Рисунок 5" descr="Yekaterinburg Border Asia Europe.jpg"/>
          <p:cNvPicPr/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"/>
            <a:ext cx="3563771" cy="280096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0715346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Картинки по запросу екатеринбург картинки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744"/>
          <a:stretch/>
        </p:blipFill>
        <p:spPr bwMode="auto">
          <a:xfrm>
            <a:off x="0" y="-1"/>
            <a:ext cx="12192000" cy="68528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470357" y="-1"/>
            <a:ext cx="6609347" cy="1090863"/>
          </a:xfrm>
          <a:solidFill>
            <a:srgbClr val="92D050"/>
          </a:solidFill>
        </p:spPr>
        <p:txBody>
          <a:bodyPr>
            <a:noAutofit/>
          </a:bodyPr>
          <a:lstStyle/>
          <a:p>
            <a:r>
              <a:rPr lang="ru-RU" b="1" dirty="0" smtClean="0"/>
              <a:t>  Город- почти герой </a:t>
            </a:r>
            <a:endParaRPr lang="ru-RU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721768"/>
            <a:ext cx="9144000" cy="3131060"/>
          </a:xfrm>
        </p:spPr>
        <p:txBody>
          <a:bodyPr>
            <a:normAutofit/>
          </a:bodyPr>
          <a:lstStyle/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0" y="2005263"/>
            <a:ext cx="12320337" cy="4524315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r>
              <a:rPr lang="ru-RU" sz="3600" dirty="0"/>
              <a:t>С конца XIX — начала XX века Екатеринбург — один из центров революционного движения на Урале. В советские годы город превратился в мощный индустриальный и административный центр страны. Город внёс огромный вклад в Победу Советского Союза в </a:t>
            </a:r>
            <a:r>
              <a:rPr lang="ru-RU" sz="3600" dirty="0">
                <a:hlinkClick r:id="rId3" tooltip="Великая Отечественная война"/>
              </a:rPr>
              <a:t>Великой Отечественной войне</a:t>
            </a:r>
            <a:r>
              <a:rPr lang="ru-RU" sz="3600" dirty="0"/>
              <a:t>. </a:t>
            </a:r>
            <a:r>
              <a:rPr lang="ru-RU" sz="3600" dirty="0">
                <a:hlinkClick r:id="rId4" tooltip="Уральский завод тяжелого машиностроения"/>
              </a:rPr>
              <a:t>Уральский завод тяжелого машиностроения</a:t>
            </a:r>
            <a:r>
              <a:rPr lang="ru-RU" sz="3600" dirty="0"/>
              <a:t> в военные годы входил в число крупнейших советских производителей бронетехники.</a:t>
            </a:r>
          </a:p>
        </p:txBody>
      </p:sp>
      <p:pic>
        <p:nvPicPr>
          <p:cNvPr id="7" name="Рисунок 6" descr="Ekb collage.jpg"/>
          <p:cNvPicPr/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225" r="49332" b="68100"/>
          <a:stretch/>
        </p:blipFill>
        <p:spPr bwMode="auto">
          <a:xfrm>
            <a:off x="1203157" y="-65422"/>
            <a:ext cx="2101516" cy="2136107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6555742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Картинки по запросу екатеринбург картинки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744"/>
          <a:stretch/>
        </p:blipFill>
        <p:spPr bwMode="auto">
          <a:xfrm>
            <a:off x="0" y="-1"/>
            <a:ext cx="12192000" cy="68528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053136" y="0"/>
            <a:ext cx="3882190" cy="2005263"/>
          </a:xfrm>
          <a:solidFill>
            <a:srgbClr val="92D050"/>
          </a:solidFill>
        </p:spPr>
        <p:txBody>
          <a:bodyPr>
            <a:noAutofit/>
          </a:bodyPr>
          <a:lstStyle/>
          <a:p>
            <a:r>
              <a:rPr lang="ru-RU" b="1" dirty="0" smtClean="0"/>
              <a:t>Спасибо за внимание!</a:t>
            </a:r>
            <a:endParaRPr lang="ru-RU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721768"/>
            <a:ext cx="9144000" cy="3131060"/>
          </a:xfrm>
        </p:spPr>
        <p:txBody>
          <a:bodyPr>
            <a:normAutofit/>
          </a:bodyPr>
          <a:lstStyle/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68969" y="2005263"/>
            <a:ext cx="6336632" cy="707886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endParaRPr lang="ru-RU" sz="4000" dirty="0"/>
          </a:p>
        </p:txBody>
      </p:sp>
      <p:pic>
        <p:nvPicPr>
          <p:cNvPr id="6" name="Рисунок 5" descr="Ekb collage.jp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6672" y="-16043"/>
            <a:ext cx="3986464" cy="686887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76623495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45</Words>
  <Application>Microsoft Office PowerPoint</Application>
  <PresentationFormat>Широкоэкранный</PresentationFormat>
  <Paragraphs>34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Тема Office</vt:lpstr>
      <vt:lpstr>       Проект «Люблю по городу гулять…»  «Город России-ЕКАТЕРИНБУРГ» </vt:lpstr>
      <vt:lpstr>История города</vt:lpstr>
      <vt:lpstr>День рождения города</vt:lpstr>
      <vt:lpstr>Четвертый город в России</vt:lpstr>
      <vt:lpstr>На границе Европы и Азии</vt:lpstr>
      <vt:lpstr>  Город- почти герой </vt:lpstr>
      <vt:lpstr>Спасибо за внимание!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Проект «Город России- ЕКАТЕРИНБУРГ»</dc:title>
  <dc:creator>Администратор</dc:creator>
  <cp:lastModifiedBy>Администратор</cp:lastModifiedBy>
  <cp:revision>7</cp:revision>
  <dcterms:created xsi:type="dcterms:W3CDTF">2017-04-23T17:10:02Z</dcterms:created>
  <dcterms:modified xsi:type="dcterms:W3CDTF">2017-10-24T06:29:57Z</dcterms:modified>
</cp:coreProperties>
</file>