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79" r:id="rId13"/>
    <p:sldId id="280" r:id="rId14"/>
    <p:sldId id="281" r:id="rId15"/>
    <p:sldId id="282" r:id="rId16"/>
    <p:sldId id="283" r:id="rId17"/>
    <p:sldId id="284" r:id="rId18"/>
    <p:sldId id="287" r:id="rId19"/>
    <p:sldId id="286" r:id="rId20"/>
    <p:sldId id="288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sz="5400" b="1" dirty="0" smtClean="0"/>
              <a:t>«Моя любимая игрушка»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708920"/>
            <a:ext cx="4176464" cy="32403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Разработали: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Малкова </a:t>
            </a:r>
            <a:r>
              <a:rPr lang="ru-RU" sz="2400" dirty="0" smtClean="0">
                <a:solidFill>
                  <a:schemeClr val="tx1"/>
                </a:solidFill>
              </a:rPr>
              <a:t>Алина </a:t>
            </a:r>
            <a:r>
              <a:rPr lang="ru-RU" sz="2400" dirty="0" err="1" smtClean="0">
                <a:solidFill>
                  <a:schemeClr val="tx1"/>
                </a:solidFill>
              </a:rPr>
              <a:t>А</a:t>
            </a:r>
            <a:r>
              <a:rPr lang="ru-RU" sz="2400" dirty="0" err="1" smtClean="0">
                <a:solidFill>
                  <a:schemeClr val="tx1"/>
                </a:solidFill>
              </a:rPr>
              <a:t>льфертовна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воспитатель </a:t>
            </a:r>
            <a:r>
              <a:rPr lang="ru-RU" sz="2400" dirty="0" smtClean="0">
                <a:solidFill>
                  <a:schemeClr val="tx1"/>
                </a:solidFill>
              </a:rPr>
              <a:t>1 </a:t>
            </a:r>
            <a:r>
              <a:rPr lang="ru-RU" sz="2400" dirty="0" smtClean="0">
                <a:solidFill>
                  <a:schemeClr val="tx1"/>
                </a:solidFill>
              </a:rPr>
              <a:t>кв. кат.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Игнатьева </a:t>
            </a:r>
            <a:r>
              <a:rPr lang="ru-RU" sz="2400" dirty="0" smtClean="0">
                <a:solidFill>
                  <a:schemeClr val="tx1"/>
                </a:solidFill>
              </a:rPr>
              <a:t>Наталья И</a:t>
            </a:r>
            <a:r>
              <a:rPr lang="ru-RU" sz="2400" dirty="0" smtClean="0">
                <a:solidFill>
                  <a:schemeClr val="tx1"/>
                </a:solidFill>
              </a:rPr>
              <a:t>вановна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учитель – логопед 1 кв. кат.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МБДОУ – д/с компенсирующего вида № 302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2014 г.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908720"/>
            <a:ext cx="7272808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>
                <a:solidFill>
                  <a:schemeClr val="tx1"/>
                </a:solidFill>
              </a:rPr>
              <a:t>Для педагога: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педагог становится не только воспитателем, но и партнером родителей в воспитании детей;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взаимодействует с родителями на основе педагогического диалога;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формирование у родителей потребности в частом общении с детьми, оказание им практической помощи в организации занятий с детьми в кругу семьи.</a:t>
            </a:r>
          </a:p>
          <a:p>
            <a:pPr algn="just"/>
            <a:r>
              <a:rPr lang="ru-RU" b="1" i="1" dirty="0">
                <a:solidFill>
                  <a:schemeClr val="tx1"/>
                </a:solidFill>
              </a:rPr>
              <a:t>Для родителей: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родители активно включаются в помощь и поддержку ребенку и педагогу в процессе работы над проектом;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становятся непосредственными участниками образовательного процесса;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обогащают свой педагогический опыт;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испытывают чувство сопричастности и удовлетворения от своих успехов и успехов ребенка.</a:t>
            </a:r>
          </a:p>
          <a:p>
            <a:pPr algn="just"/>
            <a:endParaRPr lang="ru-RU" dirty="0">
              <a:solidFill>
                <a:srgbClr val="555555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2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76275"/>
            <a:ext cx="6931025" cy="551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037513" y="676275"/>
            <a:ext cx="0" cy="5128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игрушки\Ане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9" y="188640"/>
            <a:ext cx="2079621" cy="2940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игрушки\Ане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56890" cy="4039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игрушки\DSC040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7" r="10575"/>
          <a:stretch/>
        </p:blipFill>
        <p:spPr bwMode="auto">
          <a:xfrm>
            <a:off x="290296" y="3428999"/>
            <a:ext cx="4281704" cy="3131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335883"/>
            <a:ext cx="26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Индивидуальный проект Вовы К.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472514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Защита индивидуального </a:t>
            </a:r>
          </a:p>
          <a:p>
            <a:pPr algn="ctr"/>
            <a:r>
              <a:rPr lang="ru-RU" b="1" dirty="0" smtClean="0"/>
              <a:t>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410" y="260648"/>
            <a:ext cx="7848872" cy="5256584"/>
          </a:xfrm>
        </p:spPr>
        <p:txBody>
          <a:bodyPr>
            <a:normAutofit/>
          </a:bodyPr>
          <a:lstStyle/>
          <a:p>
            <a:pPr algn="just"/>
            <a:endParaRPr lang="ru-RU" dirty="0">
              <a:solidFill>
                <a:srgbClr val="555555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2050" name="Picture 2" descr="C:\Users\1\Desktop\игрушки\Безимени-2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903974" cy="3467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игрушки\DSC04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140968"/>
            <a:ext cx="4379979" cy="328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0574" y="142016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Индивидуальный проект Славы Я.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1893" y="461626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Защита индивидуального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35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410" y="260648"/>
            <a:ext cx="7848872" cy="5256584"/>
          </a:xfrm>
        </p:spPr>
        <p:txBody>
          <a:bodyPr>
            <a:normAutofit/>
          </a:bodyPr>
          <a:lstStyle/>
          <a:p>
            <a:pPr algn="just"/>
            <a:endParaRPr lang="ru-RU" dirty="0">
              <a:solidFill>
                <a:srgbClr val="555555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3074" name="Picture 2" descr="C:\Users\1\Desktop\игрушки\Арина с собак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599"/>
            <a:ext cx="5386851" cy="3808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игрушки\DSC040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7"/>
          <a:stretch/>
        </p:blipFill>
        <p:spPr bwMode="auto">
          <a:xfrm>
            <a:off x="4067944" y="3490868"/>
            <a:ext cx="4764021" cy="3037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8406" y="164716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Индивидуальный проект Арины И.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00963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Защита индивидуального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98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410" y="260648"/>
            <a:ext cx="7848872" cy="5256584"/>
          </a:xfrm>
        </p:spPr>
        <p:txBody>
          <a:bodyPr>
            <a:normAutofit/>
          </a:bodyPr>
          <a:lstStyle/>
          <a:p>
            <a:pPr algn="just"/>
            <a:endParaRPr lang="ru-RU" dirty="0">
              <a:solidFill>
                <a:srgbClr val="555555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4098" name="Picture 2" descr="C:\Users\1\Desktop\игрушки\DSC04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67414" cy="3350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игрушки\DSC04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655501" cy="3491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161276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Индивидуальный проект </a:t>
            </a:r>
          </a:p>
          <a:p>
            <a:pPr algn="ctr"/>
            <a:r>
              <a:rPr lang="ru-RU" b="1" dirty="0" smtClean="0"/>
              <a:t>Антона У.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4723" y="47971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Защита индивидуального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92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410" y="260648"/>
            <a:ext cx="7848872" cy="5256584"/>
          </a:xfrm>
        </p:spPr>
        <p:txBody>
          <a:bodyPr>
            <a:normAutofit/>
          </a:bodyPr>
          <a:lstStyle/>
          <a:p>
            <a:pPr algn="just"/>
            <a:endParaRPr lang="ru-RU" dirty="0">
              <a:solidFill>
                <a:srgbClr val="555555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5122" name="Picture 2" descr="C:\Users\1\Desktop\игрушки\МИЛАШ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3119"/>
            <a:ext cx="2877661" cy="3988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игрушки\МИЛАША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2785596" cy="386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игрушки\МИЛАША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5837"/>
            <a:ext cx="2833931" cy="3928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9404" y="5301208"/>
            <a:ext cx="326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Индивидуальный проект </a:t>
            </a:r>
            <a:r>
              <a:rPr lang="ru-RU" b="1" dirty="0" err="1" smtClean="0"/>
              <a:t>Миланы</a:t>
            </a:r>
            <a:r>
              <a:rPr lang="ru-RU" b="1" dirty="0" smtClean="0"/>
              <a:t> 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25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" y="1451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410" y="260648"/>
            <a:ext cx="7848872" cy="5256584"/>
          </a:xfrm>
        </p:spPr>
        <p:txBody>
          <a:bodyPr>
            <a:normAutofit/>
          </a:bodyPr>
          <a:lstStyle/>
          <a:p>
            <a:pPr algn="just"/>
            <a:endParaRPr lang="ru-RU" dirty="0">
              <a:solidFill>
                <a:srgbClr val="555555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47" y="315312"/>
            <a:ext cx="3491199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5397"/>
            <a:ext cx="3693169" cy="2841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 descr="C:\Users\1\Desktop\игрушки\DSC040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r="13306"/>
          <a:stretch/>
        </p:blipFill>
        <p:spPr bwMode="auto">
          <a:xfrm>
            <a:off x="478645" y="3741389"/>
            <a:ext cx="3887584" cy="2938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1\Desktop\игрушки\DSC040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22323"/>
          <a:stretch/>
        </p:blipFill>
        <p:spPr bwMode="auto">
          <a:xfrm>
            <a:off x="4588983" y="3703789"/>
            <a:ext cx="4405234" cy="2821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718" y="264559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Индивидуальный проект Лёвы К.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98199" y="3273033"/>
            <a:ext cx="387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Защита индивидуального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16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410" y="260648"/>
            <a:ext cx="7848872" cy="5256584"/>
          </a:xfrm>
        </p:spPr>
        <p:txBody>
          <a:bodyPr>
            <a:normAutofit/>
          </a:bodyPr>
          <a:lstStyle/>
          <a:p>
            <a:pPr algn="just"/>
            <a:endParaRPr lang="ru-RU" dirty="0">
              <a:solidFill>
                <a:srgbClr val="555555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9218" name="Picture 2" descr="C:\Users\1\Desktop\игрушки\DSC040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7" r="3064" b="5072"/>
          <a:stretch/>
        </p:blipFill>
        <p:spPr bwMode="auto">
          <a:xfrm>
            <a:off x="1907704" y="230621"/>
            <a:ext cx="5564569" cy="3270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2" y="3447756"/>
            <a:ext cx="5004048" cy="349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88" y="3428999"/>
            <a:ext cx="4537684" cy="345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6587" y="3284984"/>
            <a:ext cx="490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ВЫСТАВКА ИНДИВИДУАЛЬНЫХ ПРОЕКТОВ В ГРУППЕ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3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410" y="260648"/>
            <a:ext cx="7848872" cy="5256584"/>
          </a:xfrm>
        </p:spPr>
        <p:txBody>
          <a:bodyPr>
            <a:normAutofit/>
          </a:bodyPr>
          <a:lstStyle/>
          <a:p>
            <a:pPr algn="just"/>
            <a:endParaRPr lang="ru-RU" dirty="0">
              <a:solidFill>
                <a:srgbClr val="555555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8195" name="Picture 3" descr="C:\Users\1\Desktop\игрушки\DSC040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2"/>
          <a:stretch/>
        </p:blipFill>
        <p:spPr bwMode="auto">
          <a:xfrm>
            <a:off x="1763688" y="188640"/>
            <a:ext cx="7020272" cy="3430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игрушки\DSC04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788024" cy="359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3824" y="4499701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Вручение подарков за участие в проекте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71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+mn-lt"/>
              </a:rPr>
              <a:t>Информационная карта проекта: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128792" cy="566124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Тип проекта: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 творческий, 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детско - родительский.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Продолжительность проекта: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среднесрочный (октябрь, ноябрь).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Участники проекта: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дети, родители, воспитатели.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Возраст детей: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 5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– 6 лет.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Продукт проекта: 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индивидуальные детско - родительские проекты.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Название и форма итогового мероприятия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 (события, праздника и др.): Развлечение «Любимые игрушки».</a:t>
            </a:r>
          </a:p>
          <a:p>
            <a:endParaRPr lang="ru-RU" sz="2400" dirty="0"/>
          </a:p>
          <a:p>
            <a:pPr algn="just"/>
            <a:endParaRPr lang="ru-RU" sz="2400" dirty="0" smtClean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3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612" y="908720"/>
            <a:ext cx="6984776" cy="5832648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400" b="1" dirty="0">
                <a:solidFill>
                  <a:schemeClr val="tx1"/>
                </a:solidFill>
              </a:rPr>
              <a:t>Берегите игрушки</a:t>
            </a:r>
          </a:p>
          <a:p>
            <a:pPr fontAlgn="base"/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У коляски нет колёс,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У ежа отклеен нос,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Стали чёрными цыплята,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А из мишки лезет вата.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Были новыми игрушки,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А сейчас они старушки.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Так давайте поскорей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Взяли кисточки и клей,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Нитки, катушки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 вылечим игрушки.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Э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i="1" dirty="0">
                <a:solidFill>
                  <a:schemeClr val="tx1"/>
                </a:solidFill>
              </a:rPr>
              <a:t>Успенский</a:t>
            </a:r>
            <a:endParaRPr lang="ru-RU" sz="2400" dirty="0">
              <a:solidFill>
                <a:schemeClr val="tx1"/>
              </a:solidFill>
            </a:endParaRPr>
          </a:p>
          <a:p>
            <a:pPr fontAlgn="base"/>
            <a:r>
              <a:rPr lang="ru-RU" sz="1800" dirty="0" smtClean="0">
                <a:solidFill>
                  <a:schemeClr val="tx1"/>
                </a:solidFill>
              </a:rPr>
              <a:t>(Стихотворение выучено с детьми в совместной деятельности с воспитателем)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764704"/>
            <a:ext cx="6984776" cy="58326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Результаты проекта: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ети освоили способы использования игрушек;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ети сами стали выбирать способы деятельности с игрушками, чаще организовывать совместную игру;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 детей сформировалось бережное отношение к игрушкам;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богатился словарный запас детей за счет прилагательных и глагольных форм.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Эффекты проекта: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артотека стихотворений из цикла «Игрушки»;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овышение интереса родителей к деятельности детей в группе и в домашних условиях</a:t>
            </a:r>
            <a:endParaRPr lang="ru-RU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848872" cy="5400600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tx1"/>
              </a:solidFill>
            </a:endParaRP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Малкова </a:t>
            </a:r>
            <a:r>
              <a:rPr lang="ru-RU" sz="2400" dirty="0" smtClean="0">
                <a:solidFill>
                  <a:schemeClr val="tx1"/>
                </a:solidFill>
              </a:rPr>
              <a:t>Алина </a:t>
            </a:r>
            <a:r>
              <a:rPr lang="ru-RU" sz="2400" dirty="0" err="1" smtClean="0">
                <a:solidFill>
                  <a:schemeClr val="tx1"/>
                </a:solidFill>
              </a:rPr>
              <a:t>Альфертовна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воспитатель 1 кв. кат.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Игнатьева </a:t>
            </a:r>
            <a:r>
              <a:rPr lang="ru-RU" sz="2400" dirty="0" smtClean="0">
                <a:solidFill>
                  <a:schemeClr val="tx1"/>
                </a:solidFill>
              </a:rPr>
              <a:t>Наталья И</a:t>
            </a:r>
            <a:r>
              <a:rPr lang="ru-RU" sz="2400" dirty="0" smtClean="0">
                <a:solidFill>
                  <a:schemeClr val="tx1"/>
                </a:solidFill>
              </a:rPr>
              <a:t>вановна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учитель-логопед 1 кв. кат.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МБДОУ – детский сад компенсирующего вида № 302</a:t>
            </a:r>
          </a:p>
          <a:p>
            <a:r>
              <a:rPr lang="ru-RU" sz="2400" dirty="0">
                <a:solidFill>
                  <a:schemeClr val="tx1"/>
                </a:solidFill>
              </a:rPr>
              <a:t>г</a:t>
            </a:r>
            <a:r>
              <a:rPr lang="ru-RU" sz="2400" dirty="0" smtClean="0">
                <a:solidFill>
                  <a:schemeClr val="tx1"/>
                </a:solidFill>
              </a:rPr>
              <a:t>. Екатеринбург, ул. Посадская 30/4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к</a:t>
            </a:r>
            <a:r>
              <a:rPr lang="ru-RU" sz="2400" dirty="0" err="1" smtClean="0">
                <a:solidFill>
                  <a:schemeClr val="tx1"/>
                </a:solidFill>
              </a:rPr>
              <a:t>онт</a:t>
            </a:r>
            <a:r>
              <a:rPr lang="ru-RU" sz="2400" dirty="0" smtClean="0">
                <a:solidFill>
                  <a:schemeClr val="tx1"/>
                </a:solidFill>
              </a:rPr>
              <a:t>. тел. 234-74-60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1\Desktop\УрГПУ\ДЛЯ ПРЕЗЕНТАЦИЙ\93692396_b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907567"/>
            <a:ext cx="1656185" cy="16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25"/>
            <a:ext cx="7344816" cy="554461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Сколько </a:t>
            </a:r>
            <a: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Земле игрушек? -</a:t>
            </a:r>
            <a:b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Больше, чем в прудах лягушек!</a:t>
            </a:r>
            <a:b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Если вместе все собрать,</a:t>
            </a:r>
            <a:b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Океанов станет пять</a:t>
            </a:r>
            <a:r>
              <a:rPr lang="ru-RU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l">
              <a:spcAft>
                <a:spcPts val="800"/>
              </a:spcAft>
            </a:pPr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Успенский Эдуард</a:t>
            </a:r>
          </a:p>
          <a:p>
            <a:pPr lvl="0" algn="l">
              <a:spcAft>
                <a:spcPts val="800"/>
              </a:spcAft>
            </a:pPr>
            <a:r>
              <a:rPr lang="ru-RU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Стихотворение выучено с </a:t>
            </a:r>
            <a:r>
              <a:rPr lang="ru-RU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детьми в </a:t>
            </a:r>
            <a:endParaRPr lang="ru-RU" sz="18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spcAft>
                <a:spcPts val="800"/>
              </a:spcAft>
            </a:pPr>
            <a:r>
              <a:rPr lang="ru-RU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совместной деятельности с логопедом)</a:t>
            </a:r>
            <a:endParaRPr lang="ru-RU" sz="1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dirty="0"/>
          </a:p>
        </p:txBody>
      </p:sp>
      <p:pic>
        <p:nvPicPr>
          <p:cNvPr id="3075" name="Picture 3" descr="C:\Users\1\Desktop\80199256_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61" y="3202787"/>
            <a:ext cx="3881222" cy="288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7344814" cy="5544616"/>
          </a:xfrm>
        </p:spPr>
        <p:txBody>
          <a:bodyPr>
            <a:normAutofit/>
          </a:bodyPr>
          <a:lstStyle/>
          <a:p>
            <a:pPr lvl="0" algn="just"/>
            <a:r>
              <a:rPr lang="ru-RU" sz="2400" b="1" dirty="0">
                <a:solidFill>
                  <a:schemeClr val="tx1"/>
                </a:solidFill>
              </a:rPr>
              <a:t>Актуальность проблемы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 indent="457200"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Важнейшей </a:t>
            </a:r>
            <a:r>
              <a:rPr lang="ru-RU" sz="2400" dirty="0">
                <a:solidFill>
                  <a:schemeClr val="tx1"/>
                </a:solidFill>
              </a:rPr>
              <a:t>составной частью образовательной среды являются </a:t>
            </a:r>
            <a:r>
              <a:rPr lang="ru-RU" sz="2400" u="sng" dirty="0">
                <a:solidFill>
                  <a:schemeClr val="tx1"/>
                </a:solidFill>
              </a:rPr>
              <a:t>игра и игрушка</a:t>
            </a:r>
            <a:r>
              <a:rPr lang="ru-RU" sz="2400" dirty="0">
                <a:solidFill>
                  <a:schemeClr val="tx1"/>
                </a:solidFill>
              </a:rPr>
              <a:t>. Игрушки для ребенка - та «среда», которая позволяет исследовать окружающий мир, формировать и реализовывать творческие способности, выражать чувства; игрушки учат общаться и познавать себя.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 indent="457200" algn="just">
              <a:spcBef>
                <a:spcPts val="0"/>
              </a:spcBef>
            </a:pPr>
            <a:r>
              <a:rPr lang="ru-RU" sz="2400" u="sng" dirty="0" smtClean="0">
                <a:solidFill>
                  <a:schemeClr val="tx1"/>
                </a:solidFill>
              </a:rPr>
              <a:t>Целевые ориентиры ФГОС ДО предполагают </a:t>
            </a:r>
            <a:r>
              <a:rPr lang="ru-RU" sz="2400" dirty="0">
                <a:solidFill>
                  <a:schemeClr val="tx1"/>
                </a:solidFill>
              </a:rPr>
              <a:t>овладение ребенком развитым воображением, которое реализуется в разных видах деятельности, и прежде всего в игре; </a:t>
            </a:r>
            <a:r>
              <a:rPr lang="ru-RU" sz="2400" dirty="0" smtClean="0">
                <a:solidFill>
                  <a:schemeClr val="tx1"/>
                </a:solidFill>
              </a:rPr>
              <a:t>овладение разными </a:t>
            </a:r>
            <a:r>
              <a:rPr lang="ru-RU" sz="2400" dirty="0">
                <a:solidFill>
                  <a:schemeClr val="tx1"/>
                </a:solidFill>
              </a:rPr>
              <a:t>формами и видами игры, </a:t>
            </a:r>
            <a:r>
              <a:rPr lang="ru-RU" sz="2400" dirty="0" smtClean="0">
                <a:solidFill>
                  <a:schemeClr val="tx1"/>
                </a:solidFill>
              </a:rPr>
              <a:t>различие условной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реальной </a:t>
            </a:r>
            <a:r>
              <a:rPr lang="ru-RU" sz="2400" dirty="0">
                <a:solidFill>
                  <a:schemeClr val="tx1"/>
                </a:solidFill>
              </a:rPr>
              <a:t>ситуации, </a:t>
            </a:r>
            <a:r>
              <a:rPr lang="ru-RU" sz="2400" dirty="0" smtClean="0">
                <a:solidFill>
                  <a:schemeClr val="tx1"/>
                </a:solidFill>
              </a:rPr>
              <a:t>умение </a:t>
            </a:r>
            <a:r>
              <a:rPr lang="ru-RU" sz="2400" dirty="0">
                <a:solidFill>
                  <a:schemeClr val="tx1"/>
                </a:solidFill>
              </a:rPr>
              <a:t>подчиняться разным правилам и социальным </a:t>
            </a:r>
            <a:r>
              <a:rPr lang="ru-RU" sz="2400" dirty="0" smtClean="0">
                <a:solidFill>
                  <a:schemeClr val="tx1"/>
                </a:solidFill>
              </a:rPr>
              <a:t>нормам.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696744" cy="4442048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Проблема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утрачена </a:t>
            </a:r>
            <a:r>
              <a:rPr lang="ru-RU" dirty="0" err="1" smtClean="0">
                <a:solidFill>
                  <a:schemeClr val="tx1"/>
                </a:solidFill>
              </a:rPr>
              <a:t>самоценность</a:t>
            </a:r>
            <a:r>
              <a:rPr lang="ru-RU" dirty="0" smtClean="0">
                <a:solidFill>
                  <a:schemeClr val="tx1"/>
                </a:solidFill>
              </a:rPr>
              <a:t> игрушки как таковой из-за заполнения большого количества гаджетов.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Цель проекта</a:t>
            </a:r>
            <a:r>
              <a:rPr lang="ru-RU" dirty="0" smtClean="0">
                <a:solidFill>
                  <a:schemeClr val="tx1"/>
                </a:solidFill>
              </a:rPr>
              <a:t>: развить интерес к игрушкам.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836712"/>
            <a:ext cx="7200800" cy="583264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3300" b="1" dirty="0">
                <a:solidFill>
                  <a:schemeClr val="tx1"/>
                </a:solidFill>
              </a:rPr>
              <a:t>Задачи проекта</a:t>
            </a:r>
            <a:r>
              <a:rPr lang="ru-RU" sz="33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Для детей:</a:t>
            </a:r>
            <a:endParaRPr lang="ru-RU" sz="2800" dirty="0">
              <a:solidFill>
                <a:schemeClr val="tx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Расширять </a:t>
            </a:r>
            <a:r>
              <a:rPr lang="ru-RU" sz="2800" dirty="0">
                <a:solidFill>
                  <a:schemeClr val="tx1"/>
                </a:solidFill>
              </a:rPr>
              <a:t>и уточнять знания об игрушках, обогащая и активизируя словарь детей.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Создать </a:t>
            </a:r>
            <a:r>
              <a:rPr lang="ru-RU" sz="2800" dirty="0">
                <a:solidFill>
                  <a:schemeClr val="tx1"/>
                </a:solidFill>
              </a:rPr>
              <a:t>условия для максимально возможного использования игрушек в жизни ребенка.   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 Знакомство с литературными образами и выразительным словом об игрушках.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Развитие творческих способностей как средства выражения, направленных на проявление эмоционального отношения к игрушкам.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Учить </a:t>
            </a:r>
            <a:r>
              <a:rPr lang="ru-RU" sz="2800" dirty="0">
                <a:solidFill>
                  <a:schemeClr val="tx1"/>
                </a:solidFill>
              </a:rPr>
              <a:t>самостоятельно составлять небольшие описательные рассказы об игрушках. 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Воспитывать </a:t>
            </a:r>
            <a:r>
              <a:rPr lang="ru-RU" sz="2800" dirty="0">
                <a:solidFill>
                  <a:schemeClr val="tx1"/>
                </a:solidFill>
              </a:rPr>
              <a:t>бережное отношение к игрушкам.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            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2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800707"/>
            <a:ext cx="6840760" cy="52565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</a:rPr>
              <a:t>Для педагогов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1. Повысить компетентность педагога по данной теме за счет внедрения проектной   деятельности.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2.Пополнить развивающую среду для самостоятельной деятельности детей.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Для родителей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1. Дать родителям знания о значении игрушки, ее роли в игре ребенка через папки-передвижки, информацию на сайте.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2</a:t>
            </a:r>
            <a:r>
              <a:rPr lang="ru-RU" sz="2800" dirty="0">
                <a:solidFill>
                  <a:schemeClr val="tx1"/>
                </a:solidFill>
              </a:rPr>
              <a:t>. Донести информацию о целесообразном </a:t>
            </a:r>
            <a:r>
              <a:rPr lang="ru-RU" sz="2800" dirty="0" smtClean="0">
                <a:solidFill>
                  <a:schemeClr val="tx1"/>
                </a:solidFill>
              </a:rPr>
              <a:t>педагогическом </a:t>
            </a:r>
            <a:r>
              <a:rPr lang="ru-RU" sz="2800" dirty="0">
                <a:solidFill>
                  <a:schemeClr val="tx1"/>
                </a:solidFill>
              </a:rPr>
              <a:t>подборе игрушек.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3. Обогатить родительский опыт приемами взаимодействия и сотрудничества с ребенком в </a:t>
            </a:r>
            <a:r>
              <a:rPr lang="ru-RU" dirty="0">
                <a:solidFill>
                  <a:schemeClr val="tx1"/>
                </a:solidFill>
              </a:rPr>
              <a:t>семье.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4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124743"/>
            <a:ext cx="6480720" cy="5013171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Основные направления реализации проекта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</a:p>
          <a:p>
            <a:pPr algn="l">
              <a:buFont typeface="Arial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Социально-коммуникативное </a:t>
            </a:r>
            <a:r>
              <a:rPr lang="ru-RU" sz="2800" dirty="0">
                <a:solidFill>
                  <a:schemeClr val="tx1"/>
                </a:solidFill>
              </a:rPr>
              <a:t>развитие.</a:t>
            </a:r>
          </a:p>
          <a:p>
            <a:pPr algn="l">
              <a:buFont typeface="Arial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Развитие продуктивной </a:t>
            </a:r>
            <a:r>
              <a:rPr lang="ru-RU" sz="2800" dirty="0" smtClean="0">
                <a:solidFill>
                  <a:schemeClr val="tx1"/>
                </a:solidFill>
              </a:rPr>
              <a:t>деятельности.</a:t>
            </a:r>
            <a:endParaRPr lang="ru-RU" sz="2800" dirty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Познавательное развитие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Художественно – </a:t>
            </a:r>
            <a:r>
              <a:rPr lang="ru-RU" sz="2800" smtClean="0">
                <a:solidFill>
                  <a:schemeClr val="tx1"/>
                </a:solidFill>
              </a:rPr>
              <a:t>эстетическое развитие.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Речевое развитие.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0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labunqznnzxmuejbhcw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908720"/>
            <a:ext cx="6480720" cy="525658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Предполагаемый результат: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b="1" i="1" dirty="0">
                <a:solidFill>
                  <a:schemeClr val="tx1"/>
                </a:solidFill>
              </a:rPr>
              <a:t>Для детей</a:t>
            </a:r>
            <a:r>
              <a:rPr lang="ru-RU" b="1" i="1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роявление ребенком эмоционально положительного отношения к игрушкам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умения ухаживать </a:t>
            </a:r>
            <a:r>
              <a:rPr lang="ru-RU" dirty="0">
                <a:solidFill>
                  <a:schemeClr val="tx1"/>
                </a:solidFill>
              </a:rPr>
              <a:t>за ними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обогащение словарного и лексического запаса детей по теме «Моя любимая игрушка».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dirty="0">
              <a:solidFill>
                <a:srgbClr val="555555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5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518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 «Моя любимая игрушка»</vt:lpstr>
      <vt:lpstr>Информационная карта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НАТАЛЬКА</dc:creator>
  <cp:lastModifiedBy>user</cp:lastModifiedBy>
  <cp:revision>33</cp:revision>
  <dcterms:created xsi:type="dcterms:W3CDTF">2014-12-10T02:33:03Z</dcterms:created>
  <dcterms:modified xsi:type="dcterms:W3CDTF">2014-12-12T11:27:38Z</dcterms:modified>
</cp:coreProperties>
</file>