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  <p:sldId id="258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78" autoAdjust="0"/>
  </p:normalViewPr>
  <p:slideViewPr>
    <p:cSldViewPr>
      <p:cViewPr varScale="1">
        <p:scale>
          <a:sx n="84" d="100"/>
          <a:sy n="84" d="100"/>
        </p:scale>
        <p:origin x="7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блестки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2291" name="Picture 3" descr="C:\Users\Компас\Desktop\принцессы феечки  пони\феечки 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645024"/>
            <a:ext cx="1944215" cy="2940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C:\Users\Компас\Desktop\принцессы феечки  пони\феечки 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668344" y="4725144"/>
            <a:ext cx="1296144" cy="1960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44F3-A5B9-4A8A-B339-F76F34E7739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37CF-32C4-4EB2-AB5D-389ACDDEB6CB}" type="slidenum">
              <a:rPr lang="ru-RU" smtClean="0"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107504" y="6546171"/>
            <a:ext cx="14401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rgbClr val="00B0F0">
                <a:alpha val="70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15616" y="2492896"/>
            <a:ext cx="7165477" cy="4200163"/>
            <a:chOff x="1115616" y="2132856"/>
            <a:chExt cx="7165477" cy="455417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Сказки гуляют по свету</a:t>
              </a: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55776" y="5085184"/>
              <a:ext cx="4716016" cy="1601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Малкова Алина Альфертовна,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МБДОУ детский сад компенсирующего вида№302 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Верх –Исетского района г. Екатеринбурга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2014</a:t>
              </a:r>
              <a:endParaRPr lang="ru-RU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66750" y="20574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кипит: материал пополняется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DSC03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1529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Снегурушка и ли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066800"/>
            <a:ext cx="4152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88640"/>
            <a:ext cx="385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 к делу.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679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47925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7925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122" y="0"/>
            <a:ext cx="6401355" cy="187220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/>
        </p:spPr>
      </p:pic>
    </p:spTree>
    <p:extLst>
      <p:ext uri="{BB962C8B-B14F-4D97-AF65-F5344CB8AC3E}">
        <p14:creationId xmlns:p14="http://schemas.microsoft.com/office/powerpoint/2010/main" val="243408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33" y="2447925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7925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504933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представлены различные виды детской деятельности в разных образовательных областях.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194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5" y="1943100"/>
            <a:ext cx="3028950" cy="4038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43100"/>
            <a:ext cx="4038600" cy="4038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7784" y="548680"/>
            <a:ext cx="4050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753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447925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7925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89076" y="404664"/>
            <a:ext cx="45591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935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028950" cy="4038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7925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5696" y="188641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               проекта.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127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43100"/>
            <a:ext cx="3028950" cy="4038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1943100"/>
            <a:ext cx="3028950" cy="4038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58" y="260648"/>
            <a:ext cx="8998476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38600" cy="30289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8401"/>
            <a:ext cx="4038600" cy="3028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260647"/>
            <a:ext cx="8243250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3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5" y="1943100"/>
            <a:ext cx="3028950" cy="4038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9513"/>
            <a:ext cx="4038600" cy="3025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89" y="260647"/>
            <a:ext cx="6986622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505200" cy="4038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462" y="1484784"/>
            <a:ext cx="43155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завидовал Емелюшке: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тут –то ему повезло, и ведра домой сами пошли,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передвигается он не слезая с печи…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 чего все началось?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доброго поступка!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вы способны, будучи голодным, отпустить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пожалеть животное?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добро вознаграждается!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462" y="188641"/>
            <a:ext cx="82039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хочется иногда сказать: «По щучьему веленью…»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07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4313" y="485867"/>
            <a:ext cx="7892068" cy="52174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3828" y="332656"/>
            <a:ext cx="7772400" cy="6048672"/>
          </a:xfrm>
        </p:spPr>
        <p:txBody>
          <a:bodyPr>
            <a:normAutofit/>
          </a:bodyPr>
          <a:lstStyle/>
          <a:p>
            <a:r>
              <a:rPr lang="ru-RU" b="1" dirty="0"/>
              <a:t>Дошкольный возраст – наиболее целесообразный период для эстетического и художественного развития, так как именно в этом возрасте дети обладают большим потенциалом фантазии, поэтому мы, педагоги, заинтересованы в расширении этого потенциала, формировании и совершенствовании уникальных детских способностей.</a:t>
            </a:r>
          </a:p>
          <a:p>
            <a:r>
              <a:rPr lang="ru-RU" b="1" dirty="0"/>
              <a:t>Так, ФГОС предлагает нам некоторые компоненты художественно- эстетического развития:</a:t>
            </a:r>
          </a:p>
          <a:p>
            <a:pPr lvl="0"/>
            <a:r>
              <a:rPr lang="ru-RU" b="1" dirty="0"/>
              <a:t>Восприятие музыки, художественной литературы, фольклора;</a:t>
            </a:r>
          </a:p>
          <a:p>
            <a:pPr lvl="0"/>
            <a:r>
              <a:rPr lang="ru-RU" b="1" dirty="0"/>
              <a:t>Стимулирование сопереживания персонажам художественных произведений;</a:t>
            </a:r>
          </a:p>
          <a:p>
            <a:pPr lvl="0"/>
            <a:r>
              <a:rPr lang="ru-RU" b="1" dirty="0"/>
              <a:t>Реализацию самостоятельной творческой деятельности детей (изобразительной, конструктивно – модельной, музыкальной, и др.).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2085975"/>
            <a:ext cx="3028950" cy="3733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31" y="1988840"/>
            <a:ext cx="2962275" cy="4038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3425" y="411540"/>
            <a:ext cx="7410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так выглядит, по мнению автора остров славного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Гвидона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Салтанавича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острове Буяне.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022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2839"/>
            <a:ext cx="8568952" cy="533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с родителями мы использовали много разных форм, которые приближают семью к саду, помогают определить оптимальные пути воздействия в воспитательном влиянии на ребенка: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(групповых, индивидуальных) собраний;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педагогические беседы с родителями;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круглый стол с родителями;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совместные досуги;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диспуты;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открытые занятия с детьми в ДОУ;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«уголков для родителей»;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оформление витрин (фотомонтажей);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Дни открытых дверей и т.д.  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совместной детско – родительской деятельности были изготовлены атрибуты для драматизации сказки; макеты к наиболее понравившимся сказкам; совместно сочиненная сказка, в которых использовались заданные качества героев.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07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4313" y="188641"/>
            <a:ext cx="7892068" cy="55146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процессе работы педагоги разработали и внедрили: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7772400" cy="496855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банк </a:t>
            </a:r>
            <a:r>
              <a:rPr lang="ru-RU" sz="2800" b="1" dirty="0"/>
              <a:t>малых фольклорных форм по сказкам;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картотеки: литературных загадок по сказкам, кроссвордов, ребусов, присказок, сказочных зачинов, концовок, игр;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театры: пальчиковые, настольные, мягкой игрушки, фланелеграф;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альбомы иллюстраций известных художников, фотоальбомы;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выставки детских работ и их родителей по сказкам;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презентация русских народных сказок.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721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22313" y="1"/>
            <a:ext cx="7772400" cy="908719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908721"/>
            <a:ext cx="7920880" cy="55446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едагогическая </a:t>
            </a:r>
            <a:r>
              <a:rPr lang="ru-RU" b="1" dirty="0">
                <a:solidFill>
                  <a:schemeClr val="tx1"/>
                </a:solidFill>
              </a:rPr>
              <a:t>диагностика показала, что вырос у детей интерес к литературе, музыке и народному искусству: уровень развития выше среднего достиг у 86% дошкольников (первоначально 42%), а низкий -14% (первоначально – 57,5%).</a:t>
            </a:r>
          </a:p>
          <a:p>
            <a:r>
              <a:rPr lang="ru-RU" b="1" dirty="0">
                <a:solidFill>
                  <a:schemeClr val="tx1"/>
                </a:solidFill>
              </a:rPr>
              <a:t>Наблюдая за взаимоотношениями детей, педагоги обратили внимание на то, что дети все чаще стали сотрудничать друг с другом, понимать друг друга и достойно выходить из конфликтных ситуаций.</a:t>
            </a:r>
          </a:p>
          <a:p>
            <a:r>
              <a:rPr lang="ru-RU" b="1" dirty="0">
                <a:solidFill>
                  <a:schemeClr val="tx1"/>
                </a:solidFill>
              </a:rPr>
              <a:t> На протяжении всей деятельности мы стремились к тому, чтобы общение и встречи детей друг с другом были радостными и желанными. В результате проявление агрессии, враждебности, обида, мстительность, стремление силой утвердить своё «я» ушли на нет. Дети с удовольствием стали собираться  в  Центре книги,  в театрализованном  уголке, больше читать дома с родителями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Таким образом, педагогическая деятельность принесла желаемые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62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15616" y="2492896"/>
            <a:ext cx="7165477" cy="3092168"/>
            <a:chOff x="1115616" y="2132856"/>
            <a:chExt cx="7165477" cy="335278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Спасибо за внимание! </a:t>
              </a: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55776" y="5085184"/>
              <a:ext cx="4716016" cy="400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2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4313" y="485867"/>
            <a:ext cx="7892068" cy="52174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3828" y="1268760"/>
            <a:ext cx="77724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b="1" dirty="0"/>
              <a:t>Г.И. Песталоцци сформулировал общее правило, которое все чаще и чаще не соблюдается родителями: знание не должно опережать нравственного развития ребенка. Для ребенка дошкольного возраста важнее всего развитие внутренней жизни, питание его эмоциональной сферы чувств.  </a:t>
            </a:r>
          </a:p>
          <a:p>
            <a:r>
              <a:rPr lang="ru-RU" b="1" dirty="0"/>
              <a:t>Красной нитью в задачах,  поставленных перед педагогами на 2014 год, был лозунг: «Шаг навстречу к книге!» или «Как приобщить дошкольника к художественной литературе». Обозначив проблему, воспитатели и специалисты дошкольного учреждения в своей работе наметили проектную деятельность - долгосрочный проект «Сказки гуляют по свету».</a:t>
            </a:r>
          </a:p>
          <a:p>
            <a:r>
              <a:rPr lang="ru-RU" b="1" dirty="0"/>
              <a:t>Погрузившись в проект, мы определили проблему приобщения детей к художественной литературе: родители мало читают детям художественные произведения, а если и читают, то не обсуждают прочитанное с ребенком произведение, большое количество семей не имеют достаточно детской литературы дома.</a:t>
            </a:r>
          </a:p>
          <a:p>
            <a:r>
              <a:rPr lang="ru-RU" b="1" dirty="0"/>
              <a:t> Из всего вышеперечисленного, делаем вывод что тема, выбранного нами, проекта как никогда актуальна.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42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73981" y="332656"/>
            <a:ext cx="7892068" cy="543342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«Чтение –вот лучшее учение»</a:t>
            </a:r>
            <a:br>
              <a:rPr lang="ru-RU" dirty="0" smtClean="0"/>
            </a:br>
            <a:r>
              <a:rPr lang="ru-RU" sz="2800" dirty="0" smtClean="0"/>
              <a:t>А.С.Пушкин.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981" y="1628800"/>
            <a:ext cx="7772400" cy="47525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400" b="1" dirty="0"/>
              <a:t>Работая над проектом, мы предположили, что сказки будут являться мощным средством формирования личности ребенка. Сказка – наиболее понятный и любимый детьми жанр, часть национальной культуры и, знакомясь со сказкой, ребенок получает доступ к культурным ценностям прошлых поколений.</a:t>
            </a:r>
          </a:p>
          <a:p>
            <a:r>
              <a:rPr lang="ru-RU" sz="2400" b="1" dirty="0"/>
              <a:t>Русские народные сказки несут в себе, то тепло, которого так не хватает сейчас детям, а мелодия их языка пробуждает глубинные чувства, рождает эмоционально-душевный отклик.</a:t>
            </a:r>
          </a:p>
          <a:p>
            <a:r>
              <a:rPr lang="ru-RU" sz="2400" b="1" dirty="0"/>
              <a:t>Сказки не только развлекают, радуют детей, но и </a:t>
            </a:r>
            <a:endParaRPr lang="ru-RU" sz="2400" b="1" dirty="0" smtClean="0"/>
          </a:p>
          <a:p>
            <a:r>
              <a:rPr lang="ru-RU" sz="2400" b="1" dirty="0" smtClean="0"/>
              <a:t>уму-разуму </a:t>
            </a:r>
            <a:r>
              <a:rPr lang="ru-RU" sz="2400" b="1" dirty="0"/>
              <a:t>учат, закладывают нравственные основы личности.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609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4313" y="485867"/>
            <a:ext cx="7892068" cy="52174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Цели и 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3828" y="1268760"/>
            <a:ext cx="7772400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sz="2200" b="1" dirty="0"/>
              <a:t>Цель:   создать условия для духовно – нравственного развития ребенка.</a:t>
            </a:r>
          </a:p>
          <a:p>
            <a:r>
              <a:rPr lang="ru-RU" sz="2200" b="1" dirty="0"/>
              <a:t>Задачи: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Помогать </a:t>
            </a:r>
            <a:r>
              <a:rPr lang="ru-RU" sz="2200" b="1" dirty="0"/>
              <a:t>усвоению детьми духовно - нравственных категорий (добро-зло, послушание-непослушание, бескорыстие-жадность) и правил доброй, совестливой жизни.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Содействовать развитию познавательной сферы детей, гармонизации их психо речевого развития. Содействовать развитию речи детей, обогащению словаря, развитию образного строя и навыков связной речи.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Развивать способность детей отличать хорошее от плохого в сказке и в жизни, умение делать нравственный выбор.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Воспитывать послушание на основе любви и уважения к родителям </a:t>
            </a:r>
            <a:endParaRPr lang="ru-RU" sz="2200" b="1" dirty="0" smtClean="0"/>
          </a:p>
          <a:p>
            <a:pPr lvl="0"/>
            <a:r>
              <a:rPr lang="ru-RU" sz="2200" b="1" dirty="0" smtClean="0"/>
              <a:t>и </a:t>
            </a:r>
            <a:r>
              <a:rPr lang="ru-RU" sz="2200" b="1" dirty="0"/>
              <a:t>близким людям, терпение, милосердие, умение уступать, </a:t>
            </a:r>
            <a:endParaRPr lang="ru-RU" sz="2200" b="1" dirty="0" smtClean="0"/>
          </a:p>
          <a:p>
            <a:pPr lvl="0"/>
            <a:r>
              <a:rPr lang="ru-RU" sz="2200" b="1" dirty="0" smtClean="0"/>
              <a:t>помогать друг </a:t>
            </a:r>
            <a:r>
              <a:rPr lang="ru-RU" sz="2200" b="1" dirty="0"/>
              <a:t>другу и с благодарностью принимать помощь.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Воспитывать трудолюбие, привычку заниматься делом, работать старательно и аккуратно, доводить начатое до </a:t>
            </a:r>
            <a:r>
              <a:rPr lang="ru-RU" sz="2200" b="1" dirty="0" smtClean="0"/>
              <a:t>конца,</a:t>
            </a:r>
          </a:p>
          <a:p>
            <a:pPr lvl="0"/>
            <a:r>
              <a:rPr lang="ru-RU" sz="2200" b="1" dirty="0"/>
              <a:t> </a:t>
            </a:r>
            <a:r>
              <a:rPr lang="ru-RU" sz="2200" b="1" dirty="0" smtClean="0"/>
              <a:t>     </a:t>
            </a:r>
            <a:r>
              <a:rPr lang="ru-RU" sz="2200" b="1" dirty="0"/>
              <a:t>с уважением относиться к результатам чужого труда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04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4313" y="485867"/>
            <a:ext cx="7892068" cy="52174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Предполагаемый результат: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3828" y="1124744"/>
            <a:ext cx="7772400" cy="4320480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усвоение ребенком добродетели, направленность и открытость его к добру.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позитивное отношение ребенка к окружающему миру, другим людям и самому себе,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потребность и готовность проявлять совместное сострадание и радость,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деятельностное отношение к </a:t>
            </a:r>
            <a:r>
              <a:rPr lang="ru-RU" sz="2400" b="1" dirty="0" smtClean="0"/>
              <a:t>труду,</a:t>
            </a:r>
            <a:endParaRPr lang="ru-RU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ответственность за свои дела и поступки.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082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750" y="2060848"/>
            <a:ext cx="7993063" cy="4329180"/>
            <a:chOff x="539750" y="1344094"/>
            <a:chExt cx="7993063" cy="5192157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5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7"/>
              <a:ext cx="184731" cy="44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1520" y="332657"/>
            <a:ext cx="864096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интересным и доступным для детей стал прием пиктографии, который мы используем для развития ребенка, по следующим направлениям: художественно – эстетическое, социально – коммуникативное, познавательное, речевое, физическое.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3"/>
            <a:ext cx="3816424" cy="3528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/>
              <a:t>План воспитательно-образовательного  процесса в непосредственно образовательной   деятельности.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49847"/>
              </p:ext>
            </p:extLst>
          </p:nvPr>
        </p:nvGraphicFramePr>
        <p:xfrm>
          <a:off x="457200" y="1441549"/>
          <a:ext cx="8229600" cy="5083795"/>
        </p:xfrm>
        <a:graphic>
          <a:graphicData uri="http://schemas.openxmlformats.org/drawingml/2006/table">
            <a:tbl>
              <a:tblPr/>
              <a:tblGrid>
                <a:gridCol w="1600200"/>
                <a:gridCol w="3090664"/>
                <a:gridCol w="3538736"/>
              </a:tblGrid>
              <a:tr h="876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Тема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«Колосок»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10.2013.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«Сивка –Бурка»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11.2013.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«Кукушка»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12.2013.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 – эстетическое,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социально – коммуникативное,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речевое,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физическое.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*Трудолюбие,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*Лень,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*Непраздное проведение времени.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*Послушание – непослушание,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*Дружба,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*Милосердие,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*Смелость.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*Уважение,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*Послушание,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*Уважительное отношение к родителям.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32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91453"/>
              </p:ext>
            </p:extLst>
          </p:nvPr>
        </p:nvGraphicFramePr>
        <p:xfrm>
          <a:off x="107504" y="116632"/>
          <a:ext cx="8579296" cy="6485764"/>
        </p:xfrm>
        <a:graphic>
          <a:graphicData uri="http://schemas.openxmlformats.org/drawingml/2006/table">
            <a:tbl>
              <a:tblPr/>
              <a:tblGrid>
                <a:gridCol w="2520280"/>
                <a:gridCol w="3312368"/>
                <a:gridCol w="2746648"/>
              </a:tblGrid>
              <a:tr h="727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Сказка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Образовательная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область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Тема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«Снегурушка и лиса»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01.2014.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«Печечка – кормилица»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02.2014.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«Собака и волк»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03.2014.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«Хвосты»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04.2014.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Хаврошечка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05.2014.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 – эстетическое,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социально – коммуникативное,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речевое,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физическое.</a:t>
                      </a:r>
                      <a:endParaRPr lang="ru-RU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послушание,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Добро.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Уважение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 старшим,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Зависть – бескорыстие.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Дружба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Взаимопомощь.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Жадность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Трудолюбие,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Терпение.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5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1187</Words>
  <Application>Microsoft Office PowerPoint</Application>
  <PresentationFormat>Экран (4:3)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Monotype Corsiva</vt:lpstr>
      <vt:lpstr>Tahoma</vt:lpstr>
      <vt:lpstr>Times New Roman</vt:lpstr>
      <vt:lpstr>Wingdings</vt:lpstr>
      <vt:lpstr>Тема Office</vt:lpstr>
      <vt:lpstr>Презентация PowerPoint</vt:lpstr>
      <vt:lpstr>Введение</vt:lpstr>
      <vt:lpstr>Актуальность</vt:lpstr>
      <vt:lpstr>«Чтение –вот лучшее учение» А.С.Пушкин.  </vt:lpstr>
      <vt:lpstr>Цели и задачи: </vt:lpstr>
      <vt:lpstr>Предполагаемый результат: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процессе работы педагоги разработали и внедрили: </vt:lpstr>
      <vt:lpstr>заключение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АлинаAL Малкова</cp:lastModifiedBy>
  <cp:revision>30</cp:revision>
  <dcterms:created xsi:type="dcterms:W3CDTF">2014-02-28T12:17:01Z</dcterms:created>
  <dcterms:modified xsi:type="dcterms:W3CDTF">2014-10-19T08:55:35Z</dcterms:modified>
</cp:coreProperties>
</file>